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75"/>
  </p:notesMasterIdLst>
  <p:handoutMasterIdLst>
    <p:handoutMasterId r:id="rId76"/>
  </p:handoutMasterIdLst>
  <p:sldIdLst>
    <p:sldId id="482" r:id="rId5"/>
    <p:sldId id="297" r:id="rId6"/>
    <p:sldId id="457" r:id="rId7"/>
    <p:sldId id="480" r:id="rId8"/>
    <p:sldId id="321" r:id="rId9"/>
    <p:sldId id="449" r:id="rId10"/>
    <p:sldId id="373" r:id="rId11"/>
    <p:sldId id="437" r:id="rId12"/>
    <p:sldId id="375" r:id="rId13"/>
    <p:sldId id="376" r:id="rId14"/>
    <p:sldId id="377" r:id="rId15"/>
    <p:sldId id="378" r:id="rId16"/>
    <p:sldId id="455" r:id="rId17"/>
    <p:sldId id="456" r:id="rId18"/>
    <p:sldId id="379" r:id="rId19"/>
    <p:sldId id="465" r:id="rId20"/>
    <p:sldId id="381" r:id="rId21"/>
    <p:sldId id="383" r:id="rId22"/>
    <p:sldId id="452" r:id="rId23"/>
    <p:sldId id="460" r:id="rId24"/>
    <p:sldId id="461" r:id="rId25"/>
    <p:sldId id="462" r:id="rId26"/>
    <p:sldId id="438" r:id="rId27"/>
    <p:sldId id="471" r:id="rId28"/>
    <p:sldId id="450" r:id="rId29"/>
    <p:sldId id="389" r:id="rId30"/>
    <p:sldId id="390" r:id="rId31"/>
    <p:sldId id="391" r:id="rId32"/>
    <p:sldId id="459" r:id="rId33"/>
    <p:sldId id="422" r:id="rId34"/>
    <p:sldId id="393" r:id="rId35"/>
    <p:sldId id="409"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97" r:id="rId51"/>
    <p:sldId id="408" r:id="rId52"/>
    <p:sldId id="476" r:id="rId53"/>
    <p:sldId id="472" r:id="rId54"/>
    <p:sldId id="473" r:id="rId55"/>
    <p:sldId id="474" r:id="rId56"/>
    <p:sldId id="475" r:id="rId57"/>
    <p:sldId id="463" r:id="rId58"/>
    <p:sldId id="464" r:id="rId59"/>
    <p:sldId id="413" r:id="rId60"/>
    <p:sldId id="394" r:id="rId61"/>
    <p:sldId id="395" r:id="rId62"/>
    <p:sldId id="396" r:id="rId63"/>
    <p:sldId id="398" r:id="rId64"/>
    <p:sldId id="399" r:id="rId65"/>
    <p:sldId id="432" r:id="rId66"/>
    <p:sldId id="458" r:id="rId67"/>
    <p:sldId id="400" r:id="rId68"/>
    <p:sldId id="467" r:id="rId69"/>
    <p:sldId id="466" r:id="rId70"/>
    <p:sldId id="470" r:id="rId71"/>
    <p:sldId id="478" r:id="rId72"/>
    <p:sldId id="469" r:id="rId73"/>
    <p:sldId id="445" r:id="rId74"/>
  </p:sldIdLst>
  <p:sldSz cx="9144000" cy="6858000" type="screen4x3"/>
  <p:notesSz cx="7010400" cy="9296400"/>
  <p:defaultTextStyle>
    <a:defPPr>
      <a:defRPr lang="en-A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6">
          <p15:clr>
            <a:srgbClr val="A4A3A4"/>
          </p15:clr>
        </p15:guide>
        <p15:guide id="2" orient="horz" pos="4210">
          <p15:clr>
            <a:srgbClr val="A4A3A4"/>
          </p15:clr>
        </p15:guide>
        <p15:guide id="3" orient="horz" pos="3891">
          <p15:clr>
            <a:srgbClr val="A4A3A4"/>
          </p15:clr>
        </p15:guide>
        <p15:guide id="4" orient="horz" pos="1276">
          <p15:clr>
            <a:srgbClr val="A4A3A4"/>
          </p15:clr>
        </p15:guide>
        <p15:guide id="5" pos="5411">
          <p15:clr>
            <a:srgbClr val="A4A3A4"/>
          </p15:clr>
        </p15:guide>
        <p15:guide id="6" pos="35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DDECCB"/>
    <a:srgbClr val="BFDD9B"/>
    <a:srgbClr val="A1CF6E"/>
    <a:srgbClr val="70A2C9"/>
    <a:srgbClr val="2385B5"/>
    <a:srgbClr val="5F5F5F"/>
    <a:srgbClr val="BDBEC0"/>
    <a:srgbClr val="B0C9E0"/>
    <a:srgbClr val="006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9" autoAdjust="0"/>
    <p:restoredTop sz="89210" autoAdjust="0"/>
  </p:normalViewPr>
  <p:slideViewPr>
    <p:cSldViewPr snapToGrid="0">
      <p:cViewPr varScale="1">
        <p:scale>
          <a:sx n="99" d="100"/>
          <a:sy n="99" d="100"/>
        </p:scale>
        <p:origin x="1488" y="90"/>
      </p:cViewPr>
      <p:guideLst>
        <p:guide orient="horz" pos="346"/>
        <p:guide orient="horz" pos="4210"/>
        <p:guide orient="horz" pos="3891"/>
        <p:guide orient="horz" pos="1276"/>
        <p:guide pos="5411"/>
        <p:guide pos="35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6" d="100"/>
          <a:sy n="86" d="100"/>
        </p:scale>
        <p:origin x="-37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'low pH'!$C$17</c:f>
              <c:strCache>
                <c:ptCount val="1"/>
                <c:pt idx="0">
                  <c:v>PFBA</c:v>
                </c:pt>
              </c:strCache>
            </c:strRef>
          </c:tx>
          <c:spPr>
            <a:solidFill>
              <a:schemeClr val="accent1"/>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pH'!$D$17:$L$17</c:f>
              <c:numCache>
                <c:formatCode>General</c:formatCode>
                <c:ptCount val="8"/>
                <c:pt idx="2" formatCode="0">
                  <c:v>37</c:v>
                </c:pt>
                <c:pt idx="3" formatCode="0">
                  <c:v>43</c:v>
                </c:pt>
                <c:pt idx="4" formatCode="0">
                  <c:v>40</c:v>
                </c:pt>
                <c:pt idx="5" formatCode="0">
                  <c:v>37</c:v>
                </c:pt>
                <c:pt idx="6" formatCode="0">
                  <c:v>35</c:v>
                </c:pt>
                <c:pt idx="7" formatCode="0">
                  <c:v>36</c:v>
                </c:pt>
              </c:numCache>
            </c:numRef>
          </c:val>
          <c:extLst>
            <c:ext xmlns:c16="http://schemas.microsoft.com/office/drawing/2014/chart" uri="{C3380CC4-5D6E-409C-BE32-E72D297353CC}">
              <c16:uniqueId val="{00000000-B2DC-48AA-B1BB-B5CB50E7CA3A}"/>
            </c:ext>
          </c:extLst>
        </c:ser>
        <c:ser>
          <c:idx val="1"/>
          <c:order val="1"/>
          <c:tx>
            <c:strRef>
              <c:f>'low pH'!$C$18</c:f>
              <c:strCache>
                <c:ptCount val="1"/>
                <c:pt idx="0">
                  <c:v>PFPeA</c:v>
                </c:pt>
              </c:strCache>
            </c:strRef>
          </c:tx>
          <c:spPr>
            <a:solidFill>
              <a:schemeClr val="accent2"/>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pH'!$D$18:$L$18</c:f>
              <c:numCache>
                <c:formatCode>0</c:formatCode>
                <c:ptCount val="8"/>
                <c:pt idx="0">
                  <c:v>100</c:v>
                </c:pt>
                <c:pt idx="1">
                  <c:v>95</c:v>
                </c:pt>
                <c:pt idx="2">
                  <c:v>98</c:v>
                </c:pt>
                <c:pt idx="3">
                  <c:v>96</c:v>
                </c:pt>
                <c:pt idx="4">
                  <c:v>99</c:v>
                </c:pt>
                <c:pt idx="5">
                  <c:v>94</c:v>
                </c:pt>
                <c:pt idx="6">
                  <c:v>96</c:v>
                </c:pt>
                <c:pt idx="7">
                  <c:v>98</c:v>
                </c:pt>
              </c:numCache>
            </c:numRef>
          </c:val>
          <c:extLst>
            <c:ext xmlns:c16="http://schemas.microsoft.com/office/drawing/2014/chart" uri="{C3380CC4-5D6E-409C-BE32-E72D297353CC}">
              <c16:uniqueId val="{00000001-B2DC-48AA-B1BB-B5CB50E7CA3A}"/>
            </c:ext>
          </c:extLst>
        </c:ser>
        <c:ser>
          <c:idx val="2"/>
          <c:order val="2"/>
          <c:tx>
            <c:strRef>
              <c:f>'low pH'!$C$19</c:f>
              <c:strCache>
                <c:ptCount val="1"/>
                <c:pt idx="0">
                  <c:v>PFHxA</c:v>
                </c:pt>
              </c:strCache>
            </c:strRef>
          </c:tx>
          <c:spPr>
            <a:solidFill>
              <a:schemeClr val="accent3"/>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pH'!$D$19:$L$19</c:f>
              <c:numCache>
                <c:formatCode>0</c:formatCode>
                <c:ptCount val="8"/>
                <c:pt idx="0">
                  <c:v>73</c:v>
                </c:pt>
                <c:pt idx="1">
                  <c:v>67</c:v>
                </c:pt>
                <c:pt idx="2">
                  <c:v>65</c:v>
                </c:pt>
                <c:pt idx="3">
                  <c:v>64</c:v>
                </c:pt>
                <c:pt idx="4">
                  <c:v>64</c:v>
                </c:pt>
                <c:pt idx="5">
                  <c:v>63</c:v>
                </c:pt>
                <c:pt idx="6">
                  <c:v>60</c:v>
                </c:pt>
                <c:pt idx="7">
                  <c:v>60</c:v>
                </c:pt>
              </c:numCache>
            </c:numRef>
          </c:val>
          <c:extLst>
            <c:ext xmlns:c16="http://schemas.microsoft.com/office/drawing/2014/chart" uri="{C3380CC4-5D6E-409C-BE32-E72D297353CC}">
              <c16:uniqueId val="{00000002-B2DC-48AA-B1BB-B5CB50E7CA3A}"/>
            </c:ext>
          </c:extLst>
        </c:ser>
        <c:ser>
          <c:idx val="3"/>
          <c:order val="3"/>
          <c:tx>
            <c:strRef>
              <c:f>'low pH'!$C$20</c:f>
              <c:strCache>
                <c:ptCount val="1"/>
                <c:pt idx="0">
                  <c:v>PFBS</c:v>
                </c:pt>
              </c:strCache>
            </c:strRef>
          </c:tx>
          <c:spPr>
            <a:solidFill>
              <a:schemeClr val="accent4"/>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pH'!$D$20:$L$20</c:f>
              <c:numCache>
                <c:formatCode>0</c:formatCode>
                <c:ptCount val="8"/>
                <c:pt idx="0">
                  <c:v>15</c:v>
                </c:pt>
                <c:pt idx="1">
                  <c:v>12</c:v>
                </c:pt>
                <c:pt idx="2">
                  <c:v>11</c:v>
                </c:pt>
                <c:pt idx="3">
                  <c:v>13</c:v>
                </c:pt>
                <c:pt idx="4">
                  <c:v>12</c:v>
                </c:pt>
                <c:pt idx="5">
                  <c:v>13</c:v>
                </c:pt>
                <c:pt idx="6">
                  <c:v>12</c:v>
                </c:pt>
                <c:pt idx="7">
                  <c:v>18</c:v>
                </c:pt>
              </c:numCache>
            </c:numRef>
          </c:val>
          <c:extLst>
            <c:ext xmlns:c16="http://schemas.microsoft.com/office/drawing/2014/chart" uri="{C3380CC4-5D6E-409C-BE32-E72D297353CC}">
              <c16:uniqueId val="{00000003-B2DC-48AA-B1BB-B5CB50E7CA3A}"/>
            </c:ext>
          </c:extLst>
        </c:ser>
        <c:ser>
          <c:idx val="4"/>
          <c:order val="4"/>
          <c:tx>
            <c:strRef>
              <c:f>'low pH'!$C$21</c:f>
              <c:strCache>
                <c:ptCount val="1"/>
                <c:pt idx="0">
                  <c:v>PFHpA</c:v>
                </c:pt>
              </c:strCache>
            </c:strRef>
          </c:tx>
          <c:spPr>
            <a:solidFill>
              <a:schemeClr val="accent5"/>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pH'!$D$21:$L$21</c:f>
              <c:numCache>
                <c:formatCode>0</c:formatCode>
                <c:ptCount val="8"/>
                <c:pt idx="0">
                  <c:v>20</c:v>
                </c:pt>
                <c:pt idx="1">
                  <c:v>14</c:v>
                </c:pt>
                <c:pt idx="2">
                  <c:v>0</c:v>
                </c:pt>
                <c:pt idx="3">
                  <c:v>0</c:v>
                </c:pt>
                <c:pt idx="4">
                  <c:v>0</c:v>
                </c:pt>
                <c:pt idx="5">
                  <c:v>0</c:v>
                </c:pt>
                <c:pt idx="6">
                  <c:v>0</c:v>
                </c:pt>
                <c:pt idx="7">
                  <c:v>11</c:v>
                </c:pt>
              </c:numCache>
            </c:numRef>
          </c:val>
          <c:extLst>
            <c:ext xmlns:c16="http://schemas.microsoft.com/office/drawing/2014/chart" uri="{C3380CC4-5D6E-409C-BE32-E72D297353CC}">
              <c16:uniqueId val="{00000004-B2DC-48AA-B1BB-B5CB50E7CA3A}"/>
            </c:ext>
          </c:extLst>
        </c:ser>
        <c:ser>
          <c:idx val="5"/>
          <c:order val="5"/>
          <c:tx>
            <c:strRef>
              <c:f>'low pH'!$C$22</c:f>
              <c:strCache>
                <c:ptCount val="1"/>
                <c:pt idx="0">
                  <c:v>PFPeS</c:v>
                </c:pt>
              </c:strCache>
            </c:strRef>
          </c:tx>
          <c:spPr>
            <a:solidFill>
              <a:schemeClr val="accent6"/>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pH'!$D$22:$L$22</c:f>
              <c:numCache>
                <c:formatCode>0</c:formatCode>
                <c:ptCount val="8"/>
                <c:pt idx="0">
                  <c:v>18</c:v>
                </c:pt>
                <c:pt idx="1">
                  <c:v>10</c:v>
                </c:pt>
                <c:pt idx="2">
                  <c:v>0</c:v>
                </c:pt>
                <c:pt idx="3">
                  <c:v>10</c:v>
                </c:pt>
                <c:pt idx="4">
                  <c:v>10</c:v>
                </c:pt>
                <c:pt idx="5">
                  <c:v>0</c:v>
                </c:pt>
                <c:pt idx="6">
                  <c:v>0</c:v>
                </c:pt>
                <c:pt idx="7">
                  <c:v>12</c:v>
                </c:pt>
              </c:numCache>
            </c:numRef>
          </c:val>
          <c:extLst>
            <c:ext xmlns:c16="http://schemas.microsoft.com/office/drawing/2014/chart" uri="{C3380CC4-5D6E-409C-BE32-E72D297353CC}">
              <c16:uniqueId val="{00000005-B2DC-48AA-B1BB-B5CB50E7CA3A}"/>
            </c:ext>
          </c:extLst>
        </c:ser>
        <c:ser>
          <c:idx val="6"/>
          <c:order val="6"/>
          <c:tx>
            <c:strRef>
              <c:f>'low pH'!$C$23</c:f>
              <c:strCache>
                <c:ptCount val="1"/>
                <c:pt idx="0">
                  <c:v>6:2 FTSA</c:v>
                </c:pt>
              </c:strCache>
            </c:strRef>
          </c:tx>
          <c:spPr>
            <a:solidFill>
              <a:schemeClr val="accent1">
                <a:lumMod val="60000"/>
              </a:schemeClr>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pH'!$D$23:$L$23</c:f>
              <c:numCache>
                <c:formatCode>0</c:formatCode>
                <c:ptCount val="8"/>
                <c:pt idx="0">
                  <c:v>38</c:v>
                </c:pt>
                <c:pt idx="1">
                  <c:v>22</c:v>
                </c:pt>
                <c:pt idx="2">
                  <c:v>9.6</c:v>
                </c:pt>
                <c:pt idx="3">
                  <c:v>14</c:v>
                </c:pt>
                <c:pt idx="4">
                  <c:v>0</c:v>
                </c:pt>
                <c:pt idx="5">
                  <c:v>0</c:v>
                </c:pt>
                <c:pt idx="6">
                  <c:v>0</c:v>
                </c:pt>
                <c:pt idx="7">
                  <c:v>0</c:v>
                </c:pt>
              </c:numCache>
            </c:numRef>
          </c:val>
          <c:extLst>
            <c:ext xmlns:c16="http://schemas.microsoft.com/office/drawing/2014/chart" uri="{C3380CC4-5D6E-409C-BE32-E72D297353CC}">
              <c16:uniqueId val="{00000006-B2DC-48AA-B1BB-B5CB50E7CA3A}"/>
            </c:ext>
          </c:extLst>
        </c:ser>
        <c:ser>
          <c:idx val="7"/>
          <c:order val="7"/>
          <c:tx>
            <c:strRef>
              <c:f>'low pH'!$C$24</c:f>
              <c:strCache>
                <c:ptCount val="1"/>
                <c:pt idx="0">
                  <c:v>PFOA</c:v>
                </c:pt>
              </c:strCache>
            </c:strRef>
          </c:tx>
          <c:spPr>
            <a:solidFill>
              <a:schemeClr val="accent2">
                <a:lumMod val="60000"/>
              </a:schemeClr>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pH'!$D$24:$L$24</c:f>
              <c:numCache>
                <c:formatCode>0</c:formatCode>
                <c:ptCount val="8"/>
                <c:pt idx="0">
                  <c:v>20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7-B2DC-48AA-B1BB-B5CB50E7CA3A}"/>
            </c:ext>
          </c:extLst>
        </c:ser>
        <c:ser>
          <c:idx val="8"/>
          <c:order val="8"/>
          <c:tx>
            <c:strRef>
              <c:f>'low pH'!$C$25</c:f>
              <c:strCache>
                <c:ptCount val="1"/>
                <c:pt idx="0">
                  <c:v>PFHxS</c:v>
                </c:pt>
              </c:strCache>
            </c:strRef>
          </c:tx>
          <c:spPr>
            <a:solidFill>
              <a:schemeClr val="accent3">
                <a:lumMod val="60000"/>
              </a:schemeClr>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pH'!$D$25:$L$25</c:f>
              <c:numCache>
                <c:formatCode>0</c:formatCode>
                <c:ptCount val="8"/>
                <c:pt idx="0">
                  <c:v>130</c:v>
                </c:pt>
                <c:pt idx="1">
                  <c:v>61</c:v>
                </c:pt>
                <c:pt idx="2">
                  <c:v>36</c:v>
                </c:pt>
                <c:pt idx="3">
                  <c:v>31</c:v>
                </c:pt>
                <c:pt idx="4">
                  <c:v>21</c:v>
                </c:pt>
                <c:pt idx="5">
                  <c:v>13</c:v>
                </c:pt>
                <c:pt idx="6">
                  <c:v>0</c:v>
                </c:pt>
                <c:pt idx="7">
                  <c:v>0</c:v>
                </c:pt>
              </c:numCache>
            </c:numRef>
          </c:val>
          <c:extLst>
            <c:ext xmlns:c16="http://schemas.microsoft.com/office/drawing/2014/chart" uri="{C3380CC4-5D6E-409C-BE32-E72D297353CC}">
              <c16:uniqueId val="{00000008-B2DC-48AA-B1BB-B5CB50E7CA3A}"/>
            </c:ext>
          </c:extLst>
        </c:ser>
        <c:ser>
          <c:idx val="9"/>
          <c:order val="9"/>
          <c:tx>
            <c:strRef>
              <c:f>'low pH'!$C$26</c:f>
              <c:strCache>
                <c:ptCount val="1"/>
                <c:pt idx="0">
                  <c:v>PFNA</c:v>
                </c:pt>
              </c:strCache>
            </c:strRef>
          </c:tx>
          <c:spPr>
            <a:solidFill>
              <a:schemeClr val="accent4">
                <a:lumMod val="60000"/>
              </a:schemeClr>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pH'!$D$26:$L$26</c:f>
              <c:numCache>
                <c:formatCode>0</c:formatCode>
                <c:ptCount val="8"/>
                <c:pt idx="0">
                  <c:v>84</c:v>
                </c:pt>
                <c:pt idx="1">
                  <c:v>23</c:v>
                </c:pt>
                <c:pt idx="2">
                  <c:v>11</c:v>
                </c:pt>
                <c:pt idx="3">
                  <c:v>0</c:v>
                </c:pt>
                <c:pt idx="4">
                  <c:v>0</c:v>
                </c:pt>
                <c:pt idx="5">
                  <c:v>0</c:v>
                </c:pt>
                <c:pt idx="6">
                  <c:v>0</c:v>
                </c:pt>
                <c:pt idx="7">
                  <c:v>0</c:v>
                </c:pt>
              </c:numCache>
            </c:numRef>
          </c:val>
          <c:extLst>
            <c:ext xmlns:c16="http://schemas.microsoft.com/office/drawing/2014/chart" uri="{C3380CC4-5D6E-409C-BE32-E72D297353CC}">
              <c16:uniqueId val="{00000009-B2DC-48AA-B1BB-B5CB50E7CA3A}"/>
            </c:ext>
          </c:extLst>
        </c:ser>
        <c:ser>
          <c:idx val="10"/>
          <c:order val="10"/>
          <c:tx>
            <c:strRef>
              <c:f>'low pH'!$C$27</c:f>
              <c:strCache>
                <c:ptCount val="1"/>
                <c:pt idx="0">
                  <c:v>PFOS</c:v>
                </c:pt>
              </c:strCache>
            </c:strRef>
          </c:tx>
          <c:spPr>
            <a:solidFill>
              <a:schemeClr val="accent5">
                <a:lumMod val="60000"/>
              </a:schemeClr>
            </a:solidFill>
            <a:ln>
              <a:noFill/>
            </a:ln>
            <a:effectLst/>
          </c:spPr>
          <c:invertIfNegative val="0"/>
          <c:cat>
            <c:strRef>
              <c:f>'low pH'!$D$16:$L$16</c:f>
              <c:strCache>
                <c:ptCount val="8"/>
                <c:pt idx="0">
                  <c:v>T = 0</c:v>
                </c:pt>
                <c:pt idx="1">
                  <c:v>After 30 min Pre-treat</c:v>
                </c:pt>
                <c:pt idx="2">
                  <c:v>After Base</c:v>
                </c:pt>
                <c:pt idx="3">
                  <c:v>After Hydrogen Peroxide</c:v>
                </c:pt>
                <c:pt idx="4">
                  <c:v>T = 1 hour</c:v>
                </c:pt>
                <c:pt idx="5">
                  <c:v>T = 2 hours</c:v>
                </c:pt>
                <c:pt idx="6">
                  <c:v>T = 3 hours</c:v>
                </c:pt>
                <c:pt idx="7">
                  <c:v>T = 4 hours</c:v>
                </c:pt>
              </c:strCache>
            </c:strRef>
          </c:cat>
          <c:val>
            <c:numRef>
              <c:f>'low pH'!$D$27:$L$27</c:f>
              <c:numCache>
                <c:formatCode>0</c:formatCode>
                <c:ptCount val="8"/>
                <c:pt idx="0">
                  <c:v>340</c:v>
                </c:pt>
                <c:pt idx="1">
                  <c:v>84</c:v>
                </c:pt>
                <c:pt idx="2">
                  <c:v>31</c:v>
                </c:pt>
                <c:pt idx="3">
                  <c:v>26</c:v>
                </c:pt>
                <c:pt idx="4">
                  <c:v>0</c:v>
                </c:pt>
                <c:pt idx="5">
                  <c:v>0</c:v>
                </c:pt>
                <c:pt idx="6">
                  <c:v>0</c:v>
                </c:pt>
                <c:pt idx="7">
                  <c:v>0</c:v>
                </c:pt>
              </c:numCache>
            </c:numRef>
          </c:val>
          <c:extLst>
            <c:ext xmlns:c16="http://schemas.microsoft.com/office/drawing/2014/chart" uri="{C3380CC4-5D6E-409C-BE32-E72D297353CC}">
              <c16:uniqueId val="{0000000A-B2DC-48AA-B1BB-B5CB50E7CA3A}"/>
            </c:ext>
          </c:extLst>
        </c:ser>
        <c:dLbls>
          <c:showLegendKey val="0"/>
          <c:showVal val="0"/>
          <c:showCatName val="0"/>
          <c:showSerName val="0"/>
          <c:showPercent val="0"/>
          <c:showBubbleSize val="0"/>
        </c:dLbls>
        <c:gapWidth val="150"/>
        <c:axId val="775111744"/>
        <c:axId val="775112072"/>
      </c:barChart>
      <c:catAx>
        <c:axId val="7751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75112072"/>
        <c:crosses val="autoZero"/>
        <c:auto val="1"/>
        <c:lblAlgn val="ctr"/>
        <c:lblOffset val="100"/>
        <c:noMultiLvlLbl val="0"/>
      </c:catAx>
      <c:valAx>
        <c:axId val="775112072"/>
        <c:scaling>
          <c:orientation val="minMax"/>
          <c:max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Concentration</a:t>
                </a:r>
                <a:r>
                  <a:rPr lang="en-US" b="1" baseline="0"/>
                  <a:t> (ppt)</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7511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C170A-D207-4D87-9541-99BA629047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ECDC40E-08D8-445F-AC76-A3C3F78EC66F}">
      <dgm:prSet phldrT="[Text]" custT="1"/>
      <dgm:spPr>
        <a:solidFill>
          <a:schemeClr val="accent3"/>
        </a:solidFill>
      </dgm:spPr>
      <dgm:t>
        <a:bodyPr/>
        <a:lstStyle/>
        <a:p>
          <a:r>
            <a:rPr lang="en-US" sz="2800" dirty="0" smtClean="0"/>
            <a:t>PFAS</a:t>
          </a:r>
        </a:p>
      </dgm:t>
    </dgm:pt>
    <dgm:pt modelId="{59DFDC0A-CFBD-4789-AB47-71E304C571E3}" type="parTrans" cxnId="{A0698F97-4DC2-482B-B821-0516326C0C76}">
      <dgm:prSet/>
      <dgm:spPr/>
      <dgm:t>
        <a:bodyPr/>
        <a:lstStyle/>
        <a:p>
          <a:endParaRPr lang="en-US"/>
        </a:p>
      </dgm:t>
    </dgm:pt>
    <dgm:pt modelId="{ED1833FC-D91A-452D-A492-7C5948FE8E76}" type="sibTrans" cxnId="{A0698F97-4DC2-482B-B821-0516326C0C76}">
      <dgm:prSet/>
      <dgm:spPr/>
      <dgm:t>
        <a:bodyPr/>
        <a:lstStyle/>
        <a:p>
          <a:endParaRPr lang="en-US"/>
        </a:p>
      </dgm:t>
    </dgm:pt>
    <dgm:pt modelId="{9A32C844-95B9-4297-A85B-E54353266C2D}">
      <dgm:prSet phldrT="[Text]" custT="1"/>
      <dgm:spPr>
        <a:solidFill>
          <a:schemeClr val="accent3"/>
        </a:solidFill>
      </dgm:spPr>
      <dgm:t>
        <a:bodyPr/>
        <a:lstStyle/>
        <a:p>
          <a:r>
            <a:rPr lang="en-US" sz="2000" dirty="0" smtClean="0"/>
            <a:t>Poly-PFAS</a:t>
          </a:r>
          <a:endParaRPr lang="en-US" sz="2000" dirty="0"/>
        </a:p>
      </dgm:t>
    </dgm:pt>
    <dgm:pt modelId="{B08C937B-C46B-4D11-B05A-F9D9FAD96306}" type="parTrans" cxnId="{B27BC5E9-08B2-4DE4-BE6A-43EF2BD12DA3}">
      <dgm:prSet/>
      <dgm:spPr/>
      <dgm:t>
        <a:bodyPr/>
        <a:lstStyle/>
        <a:p>
          <a:endParaRPr lang="en-US"/>
        </a:p>
      </dgm:t>
    </dgm:pt>
    <dgm:pt modelId="{A5AF89B1-1C4D-480D-8D56-AACF0637965B}" type="sibTrans" cxnId="{B27BC5E9-08B2-4DE4-BE6A-43EF2BD12DA3}">
      <dgm:prSet/>
      <dgm:spPr/>
      <dgm:t>
        <a:bodyPr/>
        <a:lstStyle/>
        <a:p>
          <a:endParaRPr lang="en-US"/>
        </a:p>
      </dgm:t>
    </dgm:pt>
    <dgm:pt modelId="{7766F629-4F27-4DCC-B031-38961DACB178}">
      <dgm:prSet phldrT="[Text]" custT="1"/>
      <dgm:spPr>
        <a:solidFill>
          <a:schemeClr val="accent3"/>
        </a:solidFill>
      </dgm:spPr>
      <dgm:t>
        <a:bodyPr/>
        <a:lstStyle/>
        <a:p>
          <a:r>
            <a:rPr lang="en-US" sz="1800" dirty="0" smtClean="0"/>
            <a:t>PFCAs</a:t>
          </a:r>
          <a:endParaRPr lang="en-US" sz="1800" dirty="0"/>
        </a:p>
      </dgm:t>
    </dgm:pt>
    <dgm:pt modelId="{75BF3AD8-9C24-449A-8F4D-3FDE59D7135E}" type="parTrans" cxnId="{C65D12CF-AB23-40F0-A815-DA9ED501CBB7}">
      <dgm:prSet/>
      <dgm:spPr/>
      <dgm:t>
        <a:bodyPr/>
        <a:lstStyle/>
        <a:p>
          <a:endParaRPr lang="en-US"/>
        </a:p>
      </dgm:t>
    </dgm:pt>
    <dgm:pt modelId="{D4AAB441-2C38-49F7-AC70-1A758AA736CE}" type="sibTrans" cxnId="{C65D12CF-AB23-40F0-A815-DA9ED501CBB7}">
      <dgm:prSet/>
      <dgm:spPr/>
      <dgm:t>
        <a:bodyPr/>
        <a:lstStyle/>
        <a:p>
          <a:endParaRPr lang="en-US"/>
        </a:p>
      </dgm:t>
    </dgm:pt>
    <dgm:pt modelId="{EC377552-DD1B-4851-AD0D-B11A67107076}">
      <dgm:prSet phldrT="[Text]" custT="1"/>
      <dgm:spPr>
        <a:solidFill>
          <a:schemeClr val="accent3"/>
        </a:solidFill>
      </dgm:spPr>
      <dgm:t>
        <a:bodyPr/>
        <a:lstStyle/>
        <a:p>
          <a:r>
            <a:rPr lang="en-US" sz="1800" dirty="0" smtClean="0"/>
            <a:t>PFSAs</a:t>
          </a:r>
          <a:endParaRPr lang="en-US" sz="1800" dirty="0"/>
        </a:p>
      </dgm:t>
    </dgm:pt>
    <dgm:pt modelId="{373A9D0E-2D38-448B-A03E-67F2FD1A10BF}" type="parTrans" cxnId="{A2052472-CA59-4A10-BF9E-06E9527FBE19}">
      <dgm:prSet/>
      <dgm:spPr/>
      <dgm:t>
        <a:bodyPr/>
        <a:lstStyle/>
        <a:p>
          <a:endParaRPr lang="en-US"/>
        </a:p>
      </dgm:t>
    </dgm:pt>
    <dgm:pt modelId="{F408E708-C7EA-4BA0-8D69-624E5E3FEBE2}" type="sibTrans" cxnId="{A2052472-CA59-4A10-BF9E-06E9527FBE19}">
      <dgm:prSet/>
      <dgm:spPr/>
      <dgm:t>
        <a:bodyPr/>
        <a:lstStyle/>
        <a:p>
          <a:endParaRPr lang="en-US"/>
        </a:p>
      </dgm:t>
    </dgm:pt>
    <dgm:pt modelId="{C289392C-A5CB-4B2D-852E-81191F38B85B}">
      <dgm:prSet phldrT="[Text]" custT="1"/>
      <dgm:spPr>
        <a:solidFill>
          <a:schemeClr val="accent3"/>
        </a:solidFill>
      </dgm:spPr>
      <dgm:t>
        <a:bodyPr/>
        <a:lstStyle/>
        <a:p>
          <a:r>
            <a:rPr lang="en-US" sz="1800" dirty="0" smtClean="0"/>
            <a:t>PFOA</a:t>
          </a:r>
          <a:endParaRPr lang="en-US" sz="1800" dirty="0"/>
        </a:p>
      </dgm:t>
    </dgm:pt>
    <dgm:pt modelId="{B3EC8380-FBAC-4E0A-97AF-B494BE84D8BA}" type="parTrans" cxnId="{2874D583-DC6C-4A4C-9CE2-98440035B5E9}">
      <dgm:prSet/>
      <dgm:spPr/>
      <dgm:t>
        <a:bodyPr/>
        <a:lstStyle/>
        <a:p>
          <a:endParaRPr lang="en-US"/>
        </a:p>
      </dgm:t>
    </dgm:pt>
    <dgm:pt modelId="{FFC50867-2C7C-4BE1-828C-09B4B4AD3782}" type="sibTrans" cxnId="{2874D583-DC6C-4A4C-9CE2-98440035B5E9}">
      <dgm:prSet/>
      <dgm:spPr/>
      <dgm:t>
        <a:bodyPr/>
        <a:lstStyle/>
        <a:p>
          <a:endParaRPr lang="en-US"/>
        </a:p>
      </dgm:t>
    </dgm:pt>
    <dgm:pt modelId="{943BB914-1352-4BBD-8D63-9A03FEFB92DF}">
      <dgm:prSet phldrT="[Text]" custT="1"/>
      <dgm:spPr>
        <a:solidFill>
          <a:schemeClr val="accent3"/>
        </a:solidFill>
      </dgm:spPr>
      <dgm:t>
        <a:bodyPr/>
        <a:lstStyle/>
        <a:p>
          <a:r>
            <a:rPr lang="en-US" sz="1800" dirty="0" smtClean="0"/>
            <a:t>PFOS</a:t>
          </a:r>
          <a:endParaRPr lang="en-US" sz="1800" dirty="0"/>
        </a:p>
      </dgm:t>
    </dgm:pt>
    <dgm:pt modelId="{69596825-6464-4EF6-BFDE-8A82D795FDCA}" type="parTrans" cxnId="{5BF4DEA7-73A1-474F-ACC7-830265F8DA03}">
      <dgm:prSet/>
      <dgm:spPr/>
      <dgm:t>
        <a:bodyPr/>
        <a:lstStyle/>
        <a:p>
          <a:endParaRPr lang="en-US"/>
        </a:p>
      </dgm:t>
    </dgm:pt>
    <dgm:pt modelId="{C306160F-B845-4A96-9683-743867A52462}" type="sibTrans" cxnId="{5BF4DEA7-73A1-474F-ACC7-830265F8DA03}">
      <dgm:prSet/>
      <dgm:spPr/>
      <dgm:t>
        <a:bodyPr/>
        <a:lstStyle/>
        <a:p>
          <a:endParaRPr lang="en-US"/>
        </a:p>
      </dgm:t>
    </dgm:pt>
    <dgm:pt modelId="{59F14646-8F37-409B-9176-B085E69F1665}">
      <dgm:prSet phldrT="[Text]" custT="1"/>
      <dgm:spPr>
        <a:solidFill>
          <a:schemeClr val="accent3"/>
        </a:solidFill>
      </dgm:spPr>
      <dgm:t>
        <a:bodyPr/>
        <a:lstStyle/>
        <a:p>
          <a:r>
            <a:rPr lang="en-US" sz="2000" dirty="0" smtClean="0"/>
            <a:t>Per-PFAS or “PFCs”</a:t>
          </a:r>
          <a:endParaRPr lang="en-US" sz="2000" dirty="0"/>
        </a:p>
      </dgm:t>
    </dgm:pt>
    <dgm:pt modelId="{F32F49C0-1064-4EB1-AB3F-3260013F6762}" type="parTrans" cxnId="{3DCD270D-A164-4836-8D28-7A88902E8371}">
      <dgm:prSet/>
      <dgm:spPr/>
      <dgm:t>
        <a:bodyPr/>
        <a:lstStyle/>
        <a:p>
          <a:endParaRPr lang="en-US"/>
        </a:p>
      </dgm:t>
    </dgm:pt>
    <dgm:pt modelId="{ED1D6682-2F9B-4160-9626-252E38E302BD}" type="sibTrans" cxnId="{3DCD270D-A164-4836-8D28-7A88902E8371}">
      <dgm:prSet/>
      <dgm:spPr/>
      <dgm:t>
        <a:bodyPr/>
        <a:lstStyle/>
        <a:p>
          <a:endParaRPr lang="en-US"/>
        </a:p>
      </dgm:t>
    </dgm:pt>
    <dgm:pt modelId="{519039AD-A49E-42E2-81CF-E23925A36B98}">
      <dgm:prSet phldrT="[Text]" custT="1"/>
      <dgm:spPr>
        <a:solidFill>
          <a:schemeClr val="accent3"/>
        </a:solidFill>
      </dgm:spPr>
      <dgm:t>
        <a:bodyPr/>
        <a:lstStyle/>
        <a:p>
          <a:r>
            <a:rPr lang="en-US" sz="1800" dirty="0" smtClean="0"/>
            <a:t>PFAAs</a:t>
          </a:r>
          <a:endParaRPr lang="en-US" sz="1800" dirty="0"/>
        </a:p>
      </dgm:t>
    </dgm:pt>
    <dgm:pt modelId="{DE347D81-92C3-4131-AC92-6B53BE83C48C}" type="parTrans" cxnId="{63B69B0D-601A-42D8-90EE-FDD96D4096FE}">
      <dgm:prSet/>
      <dgm:spPr/>
      <dgm:t>
        <a:bodyPr/>
        <a:lstStyle/>
        <a:p>
          <a:endParaRPr lang="en-US"/>
        </a:p>
      </dgm:t>
    </dgm:pt>
    <dgm:pt modelId="{3A57CBAC-D535-4EA1-89E9-B92AB08DF153}" type="sibTrans" cxnId="{63B69B0D-601A-42D8-90EE-FDD96D4096FE}">
      <dgm:prSet/>
      <dgm:spPr/>
      <dgm:t>
        <a:bodyPr/>
        <a:lstStyle/>
        <a:p>
          <a:endParaRPr lang="en-US"/>
        </a:p>
      </dgm:t>
    </dgm:pt>
    <dgm:pt modelId="{CC3B5B77-7296-4E96-AD0D-4545C8E7569F}">
      <dgm:prSet phldrT="[Text]" custT="1"/>
      <dgm:spPr>
        <a:solidFill>
          <a:schemeClr val="accent3"/>
        </a:solidFill>
      </dgm:spPr>
      <dgm:t>
        <a:bodyPr/>
        <a:lstStyle/>
        <a:p>
          <a:r>
            <a:rPr lang="en-US" sz="1800" dirty="0" smtClean="0"/>
            <a:t>FASAs</a:t>
          </a:r>
          <a:endParaRPr lang="en-US" sz="1800" dirty="0"/>
        </a:p>
      </dgm:t>
    </dgm:pt>
    <dgm:pt modelId="{19CE9B6F-79B4-4E92-B568-583F54464E3F}" type="parTrans" cxnId="{8E1F8A06-284D-42A5-8A81-525ABF9C7A66}">
      <dgm:prSet/>
      <dgm:spPr/>
      <dgm:t>
        <a:bodyPr/>
        <a:lstStyle/>
        <a:p>
          <a:endParaRPr lang="en-US"/>
        </a:p>
      </dgm:t>
    </dgm:pt>
    <dgm:pt modelId="{52655BB5-2AC1-4C8F-BFAC-294A4E1FF713}" type="sibTrans" cxnId="{8E1F8A06-284D-42A5-8A81-525ABF9C7A66}">
      <dgm:prSet/>
      <dgm:spPr/>
      <dgm:t>
        <a:bodyPr/>
        <a:lstStyle/>
        <a:p>
          <a:endParaRPr lang="en-US"/>
        </a:p>
      </dgm:t>
    </dgm:pt>
    <dgm:pt modelId="{C69C19AF-D4DA-40DE-AEF9-6A8DF15706D4}" type="pres">
      <dgm:prSet presAssocID="{E86C170A-D207-4D87-9541-99BA62904743}" presName="hierChild1" presStyleCnt="0">
        <dgm:presLayoutVars>
          <dgm:orgChart val="1"/>
          <dgm:chPref val="1"/>
          <dgm:dir/>
          <dgm:animOne val="branch"/>
          <dgm:animLvl val="lvl"/>
          <dgm:resizeHandles/>
        </dgm:presLayoutVars>
      </dgm:prSet>
      <dgm:spPr/>
      <dgm:t>
        <a:bodyPr/>
        <a:lstStyle/>
        <a:p>
          <a:endParaRPr lang="en-US"/>
        </a:p>
      </dgm:t>
    </dgm:pt>
    <dgm:pt modelId="{919D6270-D686-424D-BF23-CFCFADD7A33E}" type="pres">
      <dgm:prSet presAssocID="{CECDC40E-08D8-445F-AC76-A3C3F78EC66F}" presName="hierRoot1" presStyleCnt="0">
        <dgm:presLayoutVars>
          <dgm:hierBranch val="init"/>
        </dgm:presLayoutVars>
      </dgm:prSet>
      <dgm:spPr/>
    </dgm:pt>
    <dgm:pt modelId="{D51547D4-1F5E-41EF-9FD3-AC116A2FB529}" type="pres">
      <dgm:prSet presAssocID="{CECDC40E-08D8-445F-AC76-A3C3F78EC66F}" presName="rootComposite1" presStyleCnt="0"/>
      <dgm:spPr/>
    </dgm:pt>
    <dgm:pt modelId="{A229603D-03C7-4776-BA08-5155A962270C}" type="pres">
      <dgm:prSet presAssocID="{CECDC40E-08D8-445F-AC76-A3C3F78EC66F}" presName="rootText1" presStyleLbl="node0" presStyleIdx="0" presStyleCnt="1">
        <dgm:presLayoutVars>
          <dgm:chPref val="3"/>
        </dgm:presLayoutVars>
      </dgm:prSet>
      <dgm:spPr/>
      <dgm:t>
        <a:bodyPr/>
        <a:lstStyle/>
        <a:p>
          <a:endParaRPr lang="en-US"/>
        </a:p>
      </dgm:t>
    </dgm:pt>
    <dgm:pt modelId="{D1B02A7F-3C3E-41C3-A6C2-DFC7A05B358E}" type="pres">
      <dgm:prSet presAssocID="{CECDC40E-08D8-445F-AC76-A3C3F78EC66F}" presName="rootConnector1" presStyleLbl="node1" presStyleIdx="0" presStyleCnt="0"/>
      <dgm:spPr/>
      <dgm:t>
        <a:bodyPr/>
        <a:lstStyle/>
        <a:p>
          <a:endParaRPr lang="en-US"/>
        </a:p>
      </dgm:t>
    </dgm:pt>
    <dgm:pt modelId="{731763F6-97DD-40CB-BE54-AD911A3C9B5F}" type="pres">
      <dgm:prSet presAssocID="{CECDC40E-08D8-445F-AC76-A3C3F78EC66F}" presName="hierChild2" presStyleCnt="0"/>
      <dgm:spPr/>
    </dgm:pt>
    <dgm:pt modelId="{BFAD4403-D355-41A0-A4EA-00C7283CE741}" type="pres">
      <dgm:prSet presAssocID="{F32F49C0-1064-4EB1-AB3F-3260013F6762}" presName="Name37" presStyleLbl="parChTrans1D2" presStyleIdx="0" presStyleCnt="2"/>
      <dgm:spPr/>
      <dgm:t>
        <a:bodyPr/>
        <a:lstStyle/>
        <a:p>
          <a:endParaRPr lang="en-US"/>
        </a:p>
      </dgm:t>
    </dgm:pt>
    <dgm:pt modelId="{F243DE8D-AE64-4C7E-B8D6-B3FC8B7D1650}" type="pres">
      <dgm:prSet presAssocID="{59F14646-8F37-409B-9176-B085E69F1665}" presName="hierRoot2" presStyleCnt="0">
        <dgm:presLayoutVars>
          <dgm:hierBranch val="init"/>
        </dgm:presLayoutVars>
      </dgm:prSet>
      <dgm:spPr/>
    </dgm:pt>
    <dgm:pt modelId="{E7C9F3DD-C468-4254-AFE5-6843230D196C}" type="pres">
      <dgm:prSet presAssocID="{59F14646-8F37-409B-9176-B085E69F1665}" presName="rootComposite" presStyleCnt="0"/>
      <dgm:spPr/>
    </dgm:pt>
    <dgm:pt modelId="{1009FEB9-6D7A-4E0C-AEB8-CF0A9DF81B8A}" type="pres">
      <dgm:prSet presAssocID="{59F14646-8F37-409B-9176-B085E69F1665}" presName="rootText" presStyleLbl="node2" presStyleIdx="0" presStyleCnt="2" custLinFactNeighborX="-87690">
        <dgm:presLayoutVars>
          <dgm:chPref val="3"/>
        </dgm:presLayoutVars>
      </dgm:prSet>
      <dgm:spPr/>
      <dgm:t>
        <a:bodyPr/>
        <a:lstStyle/>
        <a:p>
          <a:endParaRPr lang="en-US"/>
        </a:p>
      </dgm:t>
    </dgm:pt>
    <dgm:pt modelId="{006F1A28-81C4-4331-B6E2-D1D38FF7389A}" type="pres">
      <dgm:prSet presAssocID="{59F14646-8F37-409B-9176-B085E69F1665}" presName="rootConnector" presStyleLbl="node2" presStyleIdx="0" presStyleCnt="2"/>
      <dgm:spPr/>
      <dgm:t>
        <a:bodyPr/>
        <a:lstStyle/>
        <a:p>
          <a:endParaRPr lang="en-US"/>
        </a:p>
      </dgm:t>
    </dgm:pt>
    <dgm:pt modelId="{C40D343D-AA4F-412A-8886-265A364423F0}" type="pres">
      <dgm:prSet presAssocID="{59F14646-8F37-409B-9176-B085E69F1665}" presName="hierChild4" presStyleCnt="0"/>
      <dgm:spPr/>
    </dgm:pt>
    <dgm:pt modelId="{BCD80B1A-530E-40DD-88F3-0DC5A2EE1537}" type="pres">
      <dgm:prSet presAssocID="{19CE9B6F-79B4-4E92-B568-583F54464E3F}" presName="Name37" presStyleLbl="parChTrans1D3" presStyleIdx="0" presStyleCnt="2"/>
      <dgm:spPr/>
      <dgm:t>
        <a:bodyPr/>
        <a:lstStyle/>
        <a:p>
          <a:endParaRPr lang="en-US"/>
        </a:p>
      </dgm:t>
    </dgm:pt>
    <dgm:pt modelId="{8B25B191-F35C-41D2-BEBA-CF3230859D86}" type="pres">
      <dgm:prSet presAssocID="{CC3B5B77-7296-4E96-AD0D-4545C8E7569F}" presName="hierRoot2" presStyleCnt="0">
        <dgm:presLayoutVars>
          <dgm:hierBranch val="init"/>
        </dgm:presLayoutVars>
      </dgm:prSet>
      <dgm:spPr/>
    </dgm:pt>
    <dgm:pt modelId="{AE7475CB-A572-4520-BF6D-601DA16D3665}" type="pres">
      <dgm:prSet presAssocID="{CC3B5B77-7296-4E96-AD0D-4545C8E7569F}" presName="rootComposite" presStyleCnt="0"/>
      <dgm:spPr/>
    </dgm:pt>
    <dgm:pt modelId="{5C490C41-D98C-4184-927F-2803418EB75B}" type="pres">
      <dgm:prSet presAssocID="{CC3B5B77-7296-4E96-AD0D-4545C8E7569F}" presName="rootText" presStyleLbl="node3" presStyleIdx="0" presStyleCnt="2" custLinFactNeighborX="-76835" custLinFactNeighborY="-2099">
        <dgm:presLayoutVars>
          <dgm:chPref val="3"/>
        </dgm:presLayoutVars>
      </dgm:prSet>
      <dgm:spPr/>
      <dgm:t>
        <a:bodyPr/>
        <a:lstStyle/>
        <a:p>
          <a:endParaRPr lang="en-US"/>
        </a:p>
      </dgm:t>
    </dgm:pt>
    <dgm:pt modelId="{513711BE-0F9D-4555-B358-FE4E8AFD8ACE}" type="pres">
      <dgm:prSet presAssocID="{CC3B5B77-7296-4E96-AD0D-4545C8E7569F}" presName="rootConnector" presStyleLbl="node3" presStyleIdx="0" presStyleCnt="2"/>
      <dgm:spPr/>
      <dgm:t>
        <a:bodyPr/>
        <a:lstStyle/>
        <a:p>
          <a:endParaRPr lang="en-US"/>
        </a:p>
      </dgm:t>
    </dgm:pt>
    <dgm:pt modelId="{0045FD5F-D53D-4C9E-A30E-10E1CA33641E}" type="pres">
      <dgm:prSet presAssocID="{CC3B5B77-7296-4E96-AD0D-4545C8E7569F}" presName="hierChild4" presStyleCnt="0"/>
      <dgm:spPr/>
    </dgm:pt>
    <dgm:pt modelId="{40093E6A-F399-48EE-909B-A3E8D58D6B42}" type="pres">
      <dgm:prSet presAssocID="{CC3B5B77-7296-4E96-AD0D-4545C8E7569F}" presName="hierChild5" presStyleCnt="0"/>
      <dgm:spPr/>
    </dgm:pt>
    <dgm:pt modelId="{1F78F589-8C4C-4BFA-B526-E6271651E761}" type="pres">
      <dgm:prSet presAssocID="{DE347D81-92C3-4131-AC92-6B53BE83C48C}" presName="Name37" presStyleLbl="parChTrans1D3" presStyleIdx="1" presStyleCnt="2"/>
      <dgm:spPr/>
      <dgm:t>
        <a:bodyPr/>
        <a:lstStyle/>
        <a:p>
          <a:endParaRPr lang="en-US"/>
        </a:p>
      </dgm:t>
    </dgm:pt>
    <dgm:pt modelId="{BC708E92-7F1D-4DB6-8707-3190A9025C8D}" type="pres">
      <dgm:prSet presAssocID="{519039AD-A49E-42E2-81CF-E23925A36B98}" presName="hierRoot2" presStyleCnt="0">
        <dgm:presLayoutVars>
          <dgm:hierBranch val="init"/>
        </dgm:presLayoutVars>
      </dgm:prSet>
      <dgm:spPr/>
    </dgm:pt>
    <dgm:pt modelId="{B9886751-5D71-4690-B3A7-72D8AD9B272A}" type="pres">
      <dgm:prSet presAssocID="{519039AD-A49E-42E2-81CF-E23925A36B98}" presName="rootComposite" presStyleCnt="0"/>
      <dgm:spPr/>
    </dgm:pt>
    <dgm:pt modelId="{720E41FA-9518-4452-BFE8-A744B84631FC}" type="pres">
      <dgm:prSet presAssocID="{519039AD-A49E-42E2-81CF-E23925A36B98}" presName="rootText" presStyleLbl="node3" presStyleIdx="1" presStyleCnt="2" custLinFactNeighborX="-67996" custLinFactNeighborY="-2099">
        <dgm:presLayoutVars>
          <dgm:chPref val="3"/>
        </dgm:presLayoutVars>
      </dgm:prSet>
      <dgm:spPr/>
      <dgm:t>
        <a:bodyPr/>
        <a:lstStyle/>
        <a:p>
          <a:endParaRPr lang="en-US"/>
        </a:p>
      </dgm:t>
    </dgm:pt>
    <dgm:pt modelId="{28F8806B-1A14-4525-B3A7-CD2D67D5383D}" type="pres">
      <dgm:prSet presAssocID="{519039AD-A49E-42E2-81CF-E23925A36B98}" presName="rootConnector" presStyleLbl="node3" presStyleIdx="1" presStyleCnt="2"/>
      <dgm:spPr/>
      <dgm:t>
        <a:bodyPr/>
        <a:lstStyle/>
        <a:p>
          <a:endParaRPr lang="en-US"/>
        </a:p>
      </dgm:t>
    </dgm:pt>
    <dgm:pt modelId="{8E59C139-193F-494A-9B13-E99B47EBAA9D}" type="pres">
      <dgm:prSet presAssocID="{519039AD-A49E-42E2-81CF-E23925A36B98}" presName="hierChild4" presStyleCnt="0"/>
      <dgm:spPr/>
    </dgm:pt>
    <dgm:pt modelId="{55F6531E-230F-48F4-8215-2B911BBA73AA}" type="pres">
      <dgm:prSet presAssocID="{75BF3AD8-9C24-449A-8F4D-3FDE59D7135E}" presName="Name37" presStyleLbl="parChTrans1D4" presStyleIdx="0" presStyleCnt="4"/>
      <dgm:spPr/>
      <dgm:t>
        <a:bodyPr/>
        <a:lstStyle/>
        <a:p>
          <a:endParaRPr lang="en-US"/>
        </a:p>
      </dgm:t>
    </dgm:pt>
    <dgm:pt modelId="{5D17ED7E-B71F-4B7D-9A4B-261A7912DB1F}" type="pres">
      <dgm:prSet presAssocID="{7766F629-4F27-4DCC-B031-38961DACB178}" presName="hierRoot2" presStyleCnt="0">
        <dgm:presLayoutVars>
          <dgm:hierBranch val="init"/>
        </dgm:presLayoutVars>
      </dgm:prSet>
      <dgm:spPr/>
    </dgm:pt>
    <dgm:pt modelId="{5E2F8BF0-7CD5-49FC-9275-DC5E4972A4F1}" type="pres">
      <dgm:prSet presAssocID="{7766F629-4F27-4DCC-B031-38961DACB178}" presName="rootComposite" presStyleCnt="0"/>
      <dgm:spPr/>
    </dgm:pt>
    <dgm:pt modelId="{23637416-F78B-43A5-AD70-744BA51B8B60}" type="pres">
      <dgm:prSet presAssocID="{7766F629-4F27-4DCC-B031-38961DACB178}" presName="rootText" presStyleLbl="node4" presStyleIdx="0" presStyleCnt="4" custLinFactNeighborX="-53987" custLinFactNeighborY="-964">
        <dgm:presLayoutVars>
          <dgm:chPref val="3"/>
        </dgm:presLayoutVars>
      </dgm:prSet>
      <dgm:spPr/>
      <dgm:t>
        <a:bodyPr/>
        <a:lstStyle/>
        <a:p>
          <a:endParaRPr lang="en-US"/>
        </a:p>
      </dgm:t>
    </dgm:pt>
    <dgm:pt modelId="{A9BC127D-33A0-40D6-8057-48A068977714}" type="pres">
      <dgm:prSet presAssocID="{7766F629-4F27-4DCC-B031-38961DACB178}" presName="rootConnector" presStyleLbl="node4" presStyleIdx="0" presStyleCnt="4"/>
      <dgm:spPr/>
      <dgm:t>
        <a:bodyPr/>
        <a:lstStyle/>
        <a:p>
          <a:endParaRPr lang="en-US"/>
        </a:p>
      </dgm:t>
    </dgm:pt>
    <dgm:pt modelId="{CFFFB05E-10CB-4093-B6CE-69262E85843F}" type="pres">
      <dgm:prSet presAssocID="{7766F629-4F27-4DCC-B031-38961DACB178}" presName="hierChild4" presStyleCnt="0"/>
      <dgm:spPr/>
    </dgm:pt>
    <dgm:pt modelId="{A3FFA06C-6066-474A-93FD-C80C57C5B032}" type="pres">
      <dgm:prSet presAssocID="{B3EC8380-FBAC-4E0A-97AF-B494BE84D8BA}" presName="Name37" presStyleLbl="parChTrans1D4" presStyleIdx="1" presStyleCnt="4"/>
      <dgm:spPr/>
      <dgm:t>
        <a:bodyPr/>
        <a:lstStyle/>
        <a:p>
          <a:endParaRPr lang="en-US"/>
        </a:p>
      </dgm:t>
    </dgm:pt>
    <dgm:pt modelId="{5636B222-46B1-4875-9468-720D9503392D}" type="pres">
      <dgm:prSet presAssocID="{C289392C-A5CB-4B2D-852E-81191F38B85B}" presName="hierRoot2" presStyleCnt="0">
        <dgm:presLayoutVars>
          <dgm:hierBranch val="init"/>
        </dgm:presLayoutVars>
      </dgm:prSet>
      <dgm:spPr/>
    </dgm:pt>
    <dgm:pt modelId="{6FDF9667-2570-4F7D-A65B-F761BE859786}" type="pres">
      <dgm:prSet presAssocID="{C289392C-A5CB-4B2D-852E-81191F38B85B}" presName="rootComposite" presStyleCnt="0"/>
      <dgm:spPr/>
    </dgm:pt>
    <dgm:pt modelId="{734BF30C-E7D7-49B3-8959-3210CE3701C5}" type="pres">
      <dgm:prSet presAssocID="{C289392C-A5CB-4B2D-852E-81191F38B85B}" presName="rootText" presStyleLbl="node4" presStyleIdx="1" presStyleCnt="4" custLinFactNeighborX="-54477" custLinFactNeighborY="-5290">
        <dgm:presLayoutVars>
          <dgm:chPref val="3"/>
        </dgm:presLayoutVars>
      </dgm:prSet>
      <dgm:spPr/>
      <dgm:t>
        <a:bodyPr/>
        <a:lstStyle/>
        <a:p>
          <a:endParaRPr lang="en-US"/>
        </a:p>
      </dgm:t>
    </dgm:pt>
    <dgm:pt modelId="{F3DCE37A-A057-4F25-9E0C-53674BF87F55}" type="pres">
      <dgm:prSet presAssocID="{C289392C-A5CB-4B2D-852E-81191F38B85B}" presName="rootConnector" presStyleLbl="node4" presStyleIdx="1" presStyleCnt="4"/>
      <dgm:spPr/>
      <dgm:t>
        <a:bodyPr/>
        <a:lstStyle/>
        <a:p>
          <a:endParaRPr lang="en-US"/>
        </a:p>
      </dgm:t>
    </dgm:pt>
    <dgm:pt modelId="{D2C965CA-4993-4414-A8BD-A48475589F2F}" type="pres">
      <dgm:prSet presAssocID="{C289392C-A5CB-4B2D-852E-81191F38B85B}" presName="hierChild4" presStyleCnt="0"/>
      <dgm:spPr/>
    </dgm:pt>
    <dgm:pt modelId="{3737130F-CF97-458A-BCAB-4BB8B7E58A22}" type="pres">
      <dgm:prSet presAssocID="{C289392C-A5CB-4B2D-852E-81191F38B85B}" presName="hierChild5" presStyleCnt="0"/>
      <dgm:spPr/>
    </dgm:pt>
    <dgm:pt modelId="{B1C00EFF-3ACC-452E-B747-4C58D628D8AD}" type="pres">
      <dgm:prSet presAssocID="{7766F629-4F27-4DCC-B031-38961DACB178}" presName="hierChild5" presStyleCnt="0"/>
      <dgm:spPr/>
    </dgm:pt>
    <dgm:pt modelId="{4F977465-3F93-4767-A7DD-A3E1374ED39C}" type="pres">
      <dgm:prSet presAssocID="{373A9D0E-2D38-448B-A03E-67F2FD1A10BF}" presName="Name37" presStyleLbl="parChTrans1D4" presStyleIdx="2" presStyleCnt="4"/>
      <dgm:spPr/>
      <dgm:t>
        <a:bodyPr/>
        <a:lstStyle/>
        <a:p>
          <a:endParaRPr lang="en-US"/>
        </a:p>
      </dgm:t>
    </dgm:pt>
    <dgm:pt modelId="{4A0BC400-AE34-489B-A04A-B9A2FC3AF904}" type="pres">
      <dgm:prSet presAssocID="{EC377552-DD1B-4851-AD0D-B11A67107076}" presName="hierRoot2" presStyleCnt="0">
        <dgm:presLayoutVars>
          <dgm:hierBranch val="init"/>
        </dgm:presLayoutVars>
      </dgm:prSet>
      <dgm:spPr/>
    </dgm:pt>
    <dgm:pt modelId="{F9081EFD-47A0-4C4E-8321-11E920CB469D}" type="pres">
      <dgm:prSet presAssocID="{EC377552-DD1B-4851-AD0D-B11A67107076}" presName="rootComposite" presStyleCnt="0"/>
      <dgm:spPr/>
    </dgm:pt>
    <dgm:pt modelId="{0506C047-06BF-4623-9DB4-B0DA788A3EBE}" type="pres">
      <dgm:prSet presAssocID="{EC377552-DD1B-4851-AD0D-B11A67107076}" presName="rootText" presStyleLbl="node4" presStyleIdx="2" presStyleCnt="4" custLinFactNeighborX="-42437" custLinFactNeighborY="-964">
        <dgm:presLayoutVars>
          <dgm:chPref val="3"/>
        </dgm:presLayoutVars>
      </dgm:prSet>
      <dgm:spPr/>
      <dgm:t>
        <a:bodyPr/>
        <a:lstStyle/>
        <a:p>
          <a:endParaRPr lang="en-US"/>
        </a:p>
      </dgm:t>
    </dgm:pt>
    <dgm:pt modelId="{A1AB036A-7370-4C96-BC83-DC3F6608801F}" type="pres">
      <dgm:prSet presAssocID="{EC377552-DD1B-4851-AD0D-B11A67107076}" presName="rootConnector" presStyleLbl="node4" presStyleIdx="2" presStyleCnt="4"/>
      <dgm:spPr/>
      <dgm:t>
        <a:bodyPr/>
        <a:lstStyle/>
        <a:p>
          <a:endParaRPr lang="en-US"/>
        </a:p>
      </dgm:t>
    </dgm:pt>
    <dgm:pt modelId="{4E5CADC8-C119-41DA-86BC-7A78328AC504}" type="pres">
      <dgm:prSet presAssocID="{EC377552-DD1B-4851-AD0D-B11A67107076}" presName="hierChild4" presStyleCnt="0"/>
      <dgm:spPr/>
    </dgm:pt>
    <dgm:pt modelId="{66245F4E-D0CF-4BF6-B540-A9FC12C51DE5}" type="pres">
      <dgm:prSet presAssocID="{69596825-6464-4EF6-BFDE-8A82D795FDCA}" presName="Name37" presStyleLbl="parChTrans1D4" presStyleIdx="3" presStyleCnt="4"/>
      <dgm:spPr/>
      <dgm:t>
        <a:bodyPr/>
        <a:lstStyle/>
        <a:p>
          <a:endParaRPr lang="en-US"/>
        </a:p>
      </dgm:t>
    </dgm:pt>
    <dgm:pt modelId="{51227513-8D26-48C9-B0DE-CC2D87C7B45E}" type="pres">
      <dgm:prSet presAssocID="{943BB914-1352-4BBD-8D63-9A03FEFB92DF}" presName="hierRoot2" presStyleCnt="0">
        <dgm:presLayoutVars>
          <dgm:hierBranch val="init"/>
        </dgm:presLayoutVars>
      </dgm:prSet>
      <dgm:spPr/>
    </dgm:pt>
    <dgm:pt modelId="{7A15AF1F-1CC0-47BF-8835-42C628819628}" type="pres">
      <dgm:prSet presAssocID="{943BB914-1352-4BBD-8D63-9A03FEFB92DF}" presName="rootComposite" presStyleCnt="0"/>
      <dgm:spPr/>
    </dgm:pt>
    <dgm:pt modelId="{A17397EE-6C62-4601-AA08-ADD4F80199F3}" type="pres">
      <dgm:prSet presAssocID="{943BB914-1352-4BBD-8D63-9A03FEFB92DF}" presName="rootText" presStyleLbl="node4" presStyleIdx="3" presStyleCnt="4" custLinFactNeighborX="-34613" custLinFactNeighborY="-5290">
        <dgm:presLayoutVars>
          <dgm:chPref val="3"/>
        </dgm:presLayoutVars>
      </dgm:prSet>
      <dgm:spPr/>
      <dgm:t>
        <a:bodyPr/>
        <a:lstStyle/>
        <a:p>
          <a:endParaRPr lang="en-US"/>
        </a:p>
      </dgm:t>
    </dgm:pt>
    <dgm:pt modelId="{EF40774B-F68E-4B4B-9FDD-6114B4B56D88}" type="pres">
      <dgm:prSet presAssocID="{943BB914-1352-4BBD-8D63-9A03FEFB92DF}" presName="rootConnector" presStyleLbl="node4" presStyleIdx="3" presStyleCnt="4"/>
      <dgm:spPr/>
      <dgm:t>
        <a:bodyPr/>
        <a:lstStyle/>
        <a:p>
          <a:endParaRPr lang="en-US"/>
        </a:p>
      </dgm:t>
    </dgm:pt>
    <dgm:pt modelId="{1C59559E-F83F-4EEC-88D7-C86CBC321DF8}" type="pres">
      <dgm:prSet presAssocID="{943BB914-1352-4BBD-8D63-9A03FEFB92DF}" presName="hierChild4" presStyleCnt="0"/>
      <dgm:spPr/>
    </dgm:pt>
    <dgm:pt modelId="{BBF90822-58EB-4CE9-B325-F6560AA8BCE7}" type="pres">
      <dgm:prSet presAssocID="{943BB914-1352-4BBD-8D63-9A03FEFB92DF}" presName="hierChild5" presStyleCnt="0"/>
      <dgm:spPr/>
    </dgm:pt>
    <dgm:pt modelId="{28CC6828-1448-4D94-A80A-A58FA3AAE537}" type="pres">
      <dgm:prSet presAssocID="{EC377552-DD1B-4851-AD0D-B11A67107076}" presName="hierChild5" presStyleCnt="0"/>
      <dgm:spPr/>
    </dgm:pt>
    <dgm:pt modelId="{CD35351C-C099-4268-B700-CB1B00BF211F}" type="pres">
      <dgm:prSet presAssocID="{519039AD-A49E-42E2-81CF-E23925A36B98}" presName="hierChild5" presStyleCnt="0"/>
      <dgm:spPr/>
    </dgm:pt>
    <dgm:pt modelId="{056DAE05-7151-4A39-97E9-B31EB9423C9E}" type="pres">
      <dgm:prSet presAssocID="{59F14646-8F37-409B-9176-B085E69F1665}" presName="hierChild5" presStyleCnt="0"/>
      <dgm:spPr/>
    </dgm:pt>
    <dgm:pt modelId="{FE4EFB85-8748-4489-BA11-3C2D27B7FA21}" type="pres">
      <dgm:prSet presAssocID="{B08C937B-C46B-4D11-B05A-F9D9FAD96306}" presName="Name37" presStyleLbl="parChTrans1D2" presStyleIdx="1" presStyleCnt="2"/>
      <dgm:spPr/>
      <dgm:t>
        <a:bodyPr/>
        <a:lstStyle/>
        <a:p>
          <a:endParaRPr lang="en-US"/>
        </a:p>
      </dgm:t>
    </dgm:pt>
    <dgm:pt modelId="{FAD93870-1F74-4594-85FB-39EF8727C20F}" type="pres">
      <dgm:prSet presAssocID="{9A32C844-95B9-4297-A85B-E54353266C2D}" presName="hierRoot2" presStyleCnt="0">
        <dgm:presLayoutVars>
          <dgm:hierBranch val="init"/>
        </dgm:presLayoutVars>
      </dgm:prSet>
      <dgm:spPr/>
    </dgm:pt>
    <dgm:pt modelId="{FAC5CBA1-BCB9-4849-991E-24D91B79180D}" type="pres">
      <dgm:prSet presAssocID="{9A32C844-95B9-4297-A85B-E54353266C2D}" presName="rootComposite" presStyleCnt="0"/>
      <dgm:spPr/>
    </dgm:pt>
    <dgm:pt modelId="{5354327F-46B7-4C3C-892A-6A1E1D7FAB2D}" type="pres">
      <dgm:prSet presAssocID="{9A32C844-95B9-4297-A85B-E54353266C2D}" presName="rootText" presStyleLbl="node2" presStyleIdx="1" presStyleCnt="2" custLinFactNeighborX="87349">
        <dgm:presLayoutVars>
          <dgm:chPref val="3"/>
        </dgm:presLayoutVars>
      </dgm:prSet>
      <dgm:spPr/>
      <dgm:t>
        <a:bodyPr/>
        <a:lstStyle/>
        <a:p>
          <a:endParaRPr lang="en-US"/>
        </a:p>
      </dgm:t>
    </dgm:pt>
    <dgm:pt modelId="{EC82F87B-17ED-4925-BDE4-049E152DC5A6}" type="pres">
      <dgm:prSet presAssocID="{9A32C844-95B9-4297-A85B-E54353266C2D}" presName="rootConnector" presStyleLbl="node2" presStyleIdx="1" presStyleCnt="2"/>
      <dgm:spPr/>
      <dgm:t>
        <a:bodyPr/>
        <a:lstStyle/>
        <a:p>
          <a:endParaRPr lang="en-US"/>
        </a:p>
      </dgm:t>
    </dgm:pt>
    <dgm:pt modelId="{D2B60CDB-0EFC-44BB-BE43-FAB083B39669}" type="pres">
      <dgm:prSet presAssocID="{9A32C844-95B9-4297-A85B-E54353266C2D}" presName="hierChild4" presStyleCnt="0"/>
      <dgm:spPr/>
    </dgm:pt>
    <dgm:pt modelId="{8AD95C98-2B2A-40A0-A1AC-61680F9CCD50}" type="pres">
      <dgm:prSet presAssocID="{9A32C844-95B9-4297-A85B-E54353266C2D}" presName="hierChild5" presStyleCnt="0"/>
      <dgm:spPr/>
    </dgm:pt>
    <dgm:pt modelId="{20E41EB8-D088-4D0D-B458-61D3658F99EC}" type="pres">
      <dgm:prSet presAssocID="{CECDC40E-08D8-445F-AC76-A3C3F78EC66F}" presName="hierChild3" presStyleCnt="0"/>
      <dgm:spPr/>
    </dgm:pt>
  </dgm:ptLst>
  <dgm:cxnLst>
    <dgm:cxn modelId="{F6882D7E-06D5-4DC6-97E3-1708CC344D71}" type="presOf" srcId="{69596825-6464-4EF6-BFDE-8A82D795FDCA}" destId="{66245F4E-D0CF-4BF6-B540-A9FC12C51DE5}" srcOrd="0" destOrd="0" presId="urn:microsoft.com/office/officeart/2005/8/layout/orgChart1"/>
    <dgm:cxn modelId="{BD30908B-D4AD-4915-8D33-F9CD8FFCD16B}" type="presOf" srcId="{7766F629-4F27-4DCC-B031-38961DACB178}" destId="{23637416-F78B-43A5-AD70-744BA51B8B60}" srcOrd="0" destOrd="0" presId="urn:microsoft.com/office/officeart/2005/8/layout/orgChart1"/>
    <dgm:cxn modelId="{C65D12CF-AB23-40F0-A815-DA9ED501CBB7}" srcId="{519039AD-A49E-42E2-81CF-E23925A36B98}" destId="{7766F629-4F27-4DCC-B031-38961DACB178}" srcOrd="0" destOrd="0" parTransId="{75BF3AD8-9C24-449A-8F4D-3FDE59D7135E}" sibTransId="{D4AAB441-2C38-49F7-AC70-1A758AA736CE}"/>
    <dgm:cxn modelId="{B17A8576-6F44-4BD1-8452-51EBCDD46B42}" type="presOf" srcId="{CECDC40E-08D8-445F-AC76-A3C3F78EC66F}" destId="{A229603D-03C7-4776-BA08-5155A962270C}" srcOrd="0" destOrd="0" presId="urn:microsoft.com/office/officeart/2005/8/layout/orgChart1"/>
    <dgm:cxn modelId="{65CC5BA1-D745-4FAA-BFE7-DE95B80FE326}" type="presOf" srcId="{C289392C-A5CB-4B2D-852E-81191F38B85B}" destId="{F3DCE37A-A057-4F25-9E0C-53674BF87F55}" srcOrd="1" destOrd="0" presId="urn:microsoft.com/office/officeart/2005/8/layout/orgChart1"/>
    <dgm:cxn modelId="{2874D583-DC6C-4A4C-9CE2-98440035B5E9}" srcId="{7766F629-4F27-4DCC-B031-38961DACB178}" destId="{C289392C-A5CB-4B2D-852E-81191F38B85B}" srcOrd="0" destOrd="0" parTransId="{B3EC8380-FBAC-4E0A-97AF-B494BE84D8BA}" sibTransId="{FFC50867-2C7C-4BE1-828C-09B4B4AD3782}"/>
    <dgm:cxn modelId="{5F98637F-E777-4D9C-9959-A2C8829D4CBD}" type="presOf" srcId="{9A32C844-95B9-4297-A85B-E54353266C2D}" destId="{5354327F-46B7-4C3C-892A-6A1E1D7FAB2D}" srcOrd="0" destOrd="0" presId="urn:microsoft.com/office/officeart/2005/8/layout/orgChart1"/>
    <dgm:cxn modelId="{5BF4DEA7-73A1-474F-ACC7-830265F8DA03}" srcId="{EC377552-DD1B-4851-AD0D-B11A67107076}" destId="{943BB914-1352-4BBD-8D63-9A03FEFB92DF}" srcOrd="0" destOrd="0" parTransId="{69596825-6464-4EF6-BFDE-8A82D795FDCA}" sibTransId="{C306160F-B845-4A96-9683-743867A52462}"/>
    <dgm:cxn modelId="{7B26381F-6BDF-4BA5-9848-15E79F896C4E}" type="presOf" srcId="{59F14646-8F37-409B-9176-B085E69F1665}" destId="{1009FEB9-6D7A-4E0C-AEB8-CF0A9DF81B8A}" srcOrd="0" destOrd="0" presId="urn:microsoft.com/office/officeart/2005/8/layout/orgChart1"/>
    <dgm:cxn modelId="{18D2FA5B-9AC0-4E80-827B-C21C491C0E9C}" type="presOf" srcId="{DE347D81-92C3-4131-AC92-6B53BE83C48C}" destId="{1F78F589-8C4C-4BFA-B526-E6271651E761}" srcOrd="0" destOrd="0" presId="urn:microsoft.com/office/officeart/2005/8/layout/orgChart1"/>
    <dgm:cxn modelId="{3869F845-4631-47B3-A8E7-798BCDF8296C}" type="presOf" srcId="{EC377552-DD1B-4851-AD0D-B11A67107076}" destId="{A1AB036A-7370-4C96-BC83-DC3F6608801F}" srcOrd="1" destOrd="0" presId="urn:microsoft.com/office/officeart/2005/8/layout/orgChart1"/>
    <dgm:cxn modelId="{BBD47360-F568-4606-B50F-A36FDA3FF1C1}" type="presOf" srcId="{CECDC40E-08D8-445F-AC76-A3C3F78EC66F}" destId="{D1B02A7F-3C3E-41C3-A6C2-DFC7A05B358E}" srcOrd="1" destOrd="0" presId="urn:microsoft.com/office/officeart/2005/8/layout/orgChart1"/>
    <dgm:cxn modelId="{718BF200-92C2-4AA0-8EF5-263BE0649914}" type="presOf" srcId="{9A32C844-95B9-4297-A85B-E54353266C2D}" destId="{EC82F87B-17ED-4925-BDE4-049E152DC5A6}" srcOrd="1" destOrd="0" presId="urn:microsoft.com/office/officeart/2005/8/layout/orgChart1"/>
    <dgm:cxn modelId="{807E97B8-0447-40B5-8565-0D2EE4086B0E}" type="presOf" srcId="{943BB914-1352-4BBD-8D63-9A03FEFB92DF}" destId="{A17397EE-6C62-4601-AA08-ADD4F80199F3}" srcOrd="0" destOrd="0" presId="urn:microsoft.com/office/officeart/2005/8/layout/orgChart1"/>
    <dgm:cxn modelId="{A2052472-CA59-4A10-BF9E-06E9527FBE19}" srcId="{519039AD-A49E-42E2-81CF-E23925A36B98}" destId="{EC377552-DD1B-4851-AD0D-B11A67107076}" srcOrd="1" destOrd="0" parTransId="{373A9D0E-2D38-448B-A03E-67F2FD1A10BF}" sibTransId="{F408E708-C7EA-4BA0-8D69-624E5E3FEBE2}"/>
    <dgm:cxn modelId="{56EC838F-2F42-4A53-B083-BE31FDCDC860}" type="presOf" srcId="{519039AD-A49E-42E2-81CF-E23925A36B98}" destId="{720E41FA-9518-4452-BFE8-A744B84631FC}" srcOrd="0" destOrd="0" presId="urn:microsoft.com/office/officeart/2005/8/layout/orgChart1"/>
    <dgm:cxn modelId="{35870265-03D1-4D2D-8676-258014E41D7B}" type="presOf" srcId="{373A9D0E-2D38-448B-A03E-67F2FD1A10BF}" destId="{4F977465-3F93-4767-A7DD-A3E1374ED39C}" srcOrd="0" destOrd="0" presId="urn:microsoft.com/office/officeart/2005/8/layout/orgChart1"/>
    <dgm:cxn modelId="{12B357C2-80FF-4D9E-A2B0-1D6FE43904ED}" type="presOf" srcId="{CC3B5B77-7296-4E96-AD0D-4545C8E7569F}" destId="{5C490C41-D98C-4184-927F-2803418EB75B}" srcOrd="0" destOrd="0" presId="urn:microsoft.com/office/officeart/2005/8/layout/orgChart1"/>
    <dgm:cxn modelId="{758960E1-33C5-4642-A89E-E63C465B824F}" type="presOf" srcId="{19CE9B6F-79B4-4E92-B568-583F54464E3F}" destId="{BCD80B1A-530E-40DD-88F3-0DC5A2EE1537}" srcOrd="0" destOrd="0" presId="urn:microsoft.com/office/officeart/2005/8/layout/orgChart1"/>
    <dgm:cxn modelId="{4C6077D7-CD80-43EF-B4C1-93C59AEA6FAA}" type="presOf" srcId="{B08C937B-C46B-4D11-B05A-F9D9FAD96306}" destId="{FE4EFB85-8748-4489-BA11-3C2D27B7FA21}" srcOrd="0" destOrd="0" presId="urn:microsoft.com/office/officeart/2005/8/layout/orgChart1"/>
    <dgm:cxn modelId="{3DCD270D-A164-4836-8D28-7A88902E8371}" srcId="{CECDC40E-08D8-445F-AC76-A3C3F78EC66F}" destId="{59F14646-8F37-409B-9176-B085E69F1665}" srcOrd="0" destOrd="0" parTransId="{F32F49C0-1064-4EB1-AB3F-3260013F6762}" sibTransId="{ED1D6682-2F9B-4160-9626-252E38E302BD}"/>
    <dgm:cxn modelId="{2B0AB6F1-716A-4DAA-A1CF-A3E02408D2CA}" type="presOf" srcId="{75BF3AD8-9C24-449A-8F4D-3FDE59D7135E}" destId="{55F6531E-230F-48F4-8215-2B911BBA73AA}" srcOrd="0" destOrd="0" presId="urn:microsoft.com/office/officeart/2005/8/layout/orgChart1"/>
    <dgm:cxn modelId="{2DE3C578-1F1F-483A-B0CA-FE175A44F98F}" type="presOf" srcId="{943BB914-1352-4BBD-8D63-9A03FEFB92DF}" destId="{EF40774B-F68E-4B4B-9FDD-6114B4B56D88}" srcOrd="1" destOrd="0" presId="urn:microsoft.com/office/officeart/2005/8/layout/orgChart1"/>
    <dgm:cxn modelId="{94B6E76A-1FB7-47DE-A8F7-C1E7D91234C9}" type="presOf" srcId="{F32F49C0-1064-4EB1-AB3F-3260013F6762}" destId="{BFAD4403-D355-41A0-A4EA-00C7283CE741}" srcOrd="0" destOrd="0" presId="urn:microsoft.com/office/officeart/2005/8/layout/orgChart1"/>
    <dgm:cxn modelId="{A0698F97-4DC2-482B-B821-0516326C0C76}" srcId="{E86C170A-D207-4D87-9541-99BA62904743}" destId="{CECDC40E-08D8-445F-AC76-A3C3F78EC66F}" srcOrd="0" destOrd="0" parTransId="{59DFDC0A-CFBD-4789-AB47-71E304C571E3}" sibTransId="{ED1833FC-D91A-452D-A492-7C5948FE8E76}"/>
    <dgm:cxn modelId="{63B69B0D-601A-42D8-90EE-FDD96D4096FE}" srcId="{59F14646-8F37-409B-9176-B085E69F1665}" destId="{519039AD-A49E-42E2-81CF-E23925A36B98}" srcOrd="1" destOrd="0" parTransId="{DE347D81-92C3-4131-AC92-6B53BE83C48C}" sibTransId="{3A57CBAC-D535-4EA1-89E9-B92AB08DF153}"/>
    <dgm:cxn modelId="{98501D90-B3F0-4651-8246-4B3EF1347991}" type="presOf" srcId="{519039AD-A49E-42E2-81CF-E23925A36B98}" destId="{28F8806B-1A14-4525-B3A7-CD2D67D5383D}" srcOrd="1" destOrd="0" presId="urn:microsoft.com/office/officeart/2005/8/layout/orgChart1"/>
    <dgm:cxn modelId="{00D10083-5031-4E58-991F-1F85245B4097}" type="presOf" srcId="{E86C170A-D207-4D87-9541-99BA62904743}" destId="{C69C19AF-D4DA-40DE-AEF9-6A8DF15706D4}" srcOrd="0" destOrd="0" presId="urn:microsoft.com/office/officeart/2005/8/layout/orgChart1"/>
    <dgm:cxn modelId="{3BF554CE-753A-4B9B-ADD2-7FAE281BD59B}" type="presOf" srcId="{EC377552-DD1B-4851-AD0D-B11A67107076}" destId="{0506C047-06BF-4623-9DB4-B0DA788A3EBE}" srcOrd="0" destOrd="0" presId="urn:microsoft.com/office/officeart/2005/8/layout/orgChart1"/>
    <dgm:cxn modelId="{8E1F8A06-284D-42A5-8A81-525ABF9C7A66}" srcId="{59F14646-8F37-409B-9176-B085E69F1665}" destId="{CC3B5B77-7296-4E96-AD0D-4545C8E7569F}" srcOrd="0" destOrd="0" parTransId="{19CE9B6F-79B4-4E92-B568-583F54464E3F}" sibTransId="{52655BB5-2AC1-4C8F-BFAC-294A4E1FF713}"/>
    <dgm:cxn modelId="{8728B145-D659-4603-B409-A3EAE8C5C3FE}" type="presOf" srcId="{CC3B5B77-7296-4E96-AD0D-4545C8E7569F}" destId="{513711BE-0F9D-4555-B358-FE4E8AFD8ACE}" srcOrd="1" destOrd="0" presId="urn:microsoft.com/office/officeart/2005/8/layout/orgChart1"/>
    <dgm:cxn modelId="{0A8FD10B-E37C-4455-904B-BE314705DA8E}" type="presOf" srcId="{C289392C-A5CB-4B2D-852E-81191F38B85B}" destId="{734BF30C-E7D7-49B3-8959-3210CE3701C5}" srcOrd="0" destOrd="0" presId="urn:microsoft.com/office/officeart/2005/8/layout/orgChart1"/>
    <dgm:cxn modelId="{E2908A2D-C0B8-40E2-B9D8-CB2FF44EC831}" type="presOf" srcId="{7766F629-4F27-4DCC-B031-38961DACB178}" destId="{A9BC127D-33A0-40D6-8057-48A068977714}" srcOrd="1" destOrd="0" presId="urn:microsoft.com/office/officeart/2005/8/layout/orgChart1"/>
    <dgm:cxn modelId="{C9FF0FA4-70D5-4914-A308-A37E31BF6BFB}" type="presOf" srcId="{B3EC8380-FBAC-4E0A-97AF-B494BE84D8BA}" destId="{A3FFA06C-6066-474A-93FD-C80C57C5B032}" srcOrd="0" destOrd="0" presId="urn:microsoft.com/office/officeart/2005/8/layout/orgChart1"/>
    <dgm:cxn modelId="{4824059A-E736-4041-9DDF-464BB8FE7E9D}" type="presOf" srcId="{59F14646-8F37-409B-9176-B085E69F1665}" destId="{006F1A28-81C4-4331-B6E2-D1D38FF7389A}" srcOrd="1" destOrd="0" presId="urn:microsoft.com/office/officeart/2005/8/layout/orgChart1"/>
    <dgm:cxn modelId="{B27BC5E9-08B2-4DE4-BE6A-43EF2BD12DA3}" srcId="{CECDC40E-08D8-445F-AC76-A3C3F78EC66F}" destId="{9A32C844-95B9-4297-A85B-E54353266C2D}" srcOrd="1" destOrd="0" parTransId="{B08C937B-C46B-4D11-B05A-F9D9FAD96306}" sibTransId="{A5AF89B1-1C4D-480D-8D56-AACF0637965B}"/>
    <dgm:cxn modelId="{26FFCAF3-8C87-45A7-9D0B-913CCBEECBE8}" type="presParOf" srcId="{C69C19AF-D4DA-40DE-AEF9-6A8DF15706D4}" destId="{919D6270-D686-424D-BF23-CFCFADD7A33E}" srcOrd="0" destOrd="0" presId="urn:microsoft.com/office/officeart/2005/8/layout/orgChart1"/>
    <dgm:cxn modelId="{B5F841D3-C167-4A24-A0A4-4059D8DAA6E8}" type="presParOf" srcId="{919D6270-D686-424D-BF23-CFCFADD7A33E}" destId="{D51547D4-1F5E-41EF-9FD3-AC116A2FB529}" srcOrd="0" destOrd="0" presId="urn:microsoft.com/office/officeart/2005/8/layout/orgChart1"/>
    <dgm:cxn modelId="{3A62ADF6-EF41-4EE9-BE42-E87AB6A47E2C}" type="presParOf" srcId="{D51547D4-1F5E-41EF-9FD3-AC116A2FB529}" destId="{A229603D-03C7-4776-BA08-5155A962270C}" srcOrd="0" destOrd="0" presId="urn:microsoft.com/office/officeart/2005/8/layout/orgChart1"/>
    <dgm:cxn modelId="{A41FD6A8-D1AE-4912-8455-60DCAA86C611}" type="presParOf" srcId="{D51547D4-1F5E-41EF-9FD3-AC116A2FB529}" destId="{D1B02A7F-3C3E-41C3-A6C2-DFC7A05B358E}" srcOrd="1" destOrd="0" presId="urn:microsoft.com/office/officeart/2005/8/layout/orgChart1"/>
    <dgm:cxn modelId="{CF1DE196-9EC1-4D93-A6A5-92F26CFE6659}" type="presParOf" srcId="{919D6270-D686-424D-BF23-CFCFADD7A33E}" destId="{731763F6-97DD-40CB-BE54-AD911A3C9B5F}" srcOrd="1" destOrd="0" presId="urn:microsoft.com/office/officeart/2005/8/layout/orgChart1"/>
    <dgm:cxn modelId="{F3B0ABB7-7320-453F-9D40-5768929DAC73}" type="presParOf" srcId="{731763F6-97DD-40CB-BE54-AD911A3C9B5F}" destId="{BFAD4403-D355-41A0-A4EA-00C7283CE741}" srcOrd="0" destOrd="0" presId="urn:microsoft.com/office/officeart/2005/8/layout/orgChart1"/>
    <dgm:cxn modelId="{217059B2-1773-470F-AA07-2C4D891AD567}" type="presParOf" srcId="{731763F6-97DD-40CB-BE54-AD911A3C9B5F}" destId="{F243DE8D-AE64-4C7E-B8D6-B3FC8B7D1650}" srcOrd="1" destOrd="0" presId="urn:microsoft.com/office/officeart/2005/8/layout/orgChart1"/>
    <dgm:cxn modelId="{0CACA197-1569-4360-BCCF-B6781F8D8269}" type="presParOf" srcId="{F243DE8D-AE64-4C7E-B8D6-B3FC8B7D1650}" destId="{E7C9F3DD-C468-4254-AFE5-6843230D196C}" srcOrd="0" destOrd="0" presId="urn:microsoft.com/office/officeart/2005/8/layout/orgChart1"/>
    <dgm:cxn modelId="{1B6B9488-255E-4048-BE02-847ACD43A236}" type="presParOf" srcId="{E7C9F3DD-C468-4254-AFE5-6843230D196C}" destId="{1009FEB9-6D7A-4E0C-AEB8-CF0A9DF81B8A}" srcOrd="0" destOrd="0" presId="urn:microsoft.com/office/officeart/2005/8/layout/orgChart1"/>
    <dgm:cxn modelId="{AAC25F19-25FF-458C-93B6-4AAE3D4E2919}" type="presParOf" srcId="{E7C9F3DD-C468-4254-AFE5-6843230D196C}" destId="{006F1A28-81C4-4331-B6E2-D1D38FF7389A}" srcOrd="1" destOrd="0" presId="urn:microsoft.com/office/officeart/2005/8/layout/orgChart1"/>
    <dgm:cxn modelId="{B5358C4F-5B4C-472E-BBC1-709235C5806C}" type="presParOf" srcId="{F243DE8D-AE64-4C7E-B8D6-B3FC8B7D1650}" destId="{C40D343D-AA4F-412A-8886-265A364423F0}" srcOrd="1" destOrd="0" presId="urn:microsoft.com/office/officeart/2005/8/layout/orgChart1"/>
    <dgm:cxn modelId="{4407EBF1-D599-43E5-ADD5-BB65F42C0E3A}" type="presParOf" srcId="{C40D343D-AA4F-412A-8886-265A364423F0}" destId="{BCD80B1A-530E-40DD-88F3-0DC5A2EE1537}" srcOrd="0" destOrd="0" presId="urn:microsoft.com/office/officeart/2005/8/layout/orgChart1"/>
    <dgm:cxn modelId="{77B4D6BF-E6A9-49B8-9664-9E23AE72169C}" type="presParOf" srcId="{C40D343D-AA4F-412A-8886-265A364423F0}" destId="{8B25B191-F35C-41D2-BEBA-CF3230859D86}" srcOrd="1" destOrd="0" presId="urn:microsoft.com/office/officeart/2005/8/layout/orgChart1"/>
    <dgm:cxn modelId="{020F5F33-EC0A-42C0-9DAA-C371CABEB5BC}" type="presParOf" srcId="{8B25B191-F35C-41D2-BEBA-CF3230859D86}" destId="{AE7475CB-A572-4520-BF6D-601DA16D3665}" srcOrd="0" destOrd="0" presId="urn:microsoft.com/office/officeart/2005/8/layout/orgChart1"/>
    <dgm:cxn modelId="{FA667D65-5C6C-4CB7-90E7-091F60F66890}" type="presParOf" srcId="{AE7475CB-A572-4520-BF6D-601DA16D3665}" destId="{5C490C41-D98C-4184-927F-2803418EB75B}" srcOrd="0" destOrd="0" presId="urn:microsoft.com/office/officeart/2005/8/layout/orgChart1"/>
    <dgm:cxn modelId="{95649D29-996A-41BF-B594-14AE34A18D27}" type="presParOf" srcId="{AE7475CB-A572-4520-BF6D-601DA16D3665}" destId="{513711BE-0F9D-4555-B358-FE4E8AFD8ACE}" srcOrd="1" destOrd="0" presId="urn:microsoft.com/office/officeart/2005/8/layout/orgChart1"/>
    <dgm:cxn modelId="{1E1BB837-9393-45C0-9118-6E75DF3CC101}" type="presParOf" srcId="{8B25B191-F35C-41D2-BEBA-CF3230859D86}" destId="{0045FD5F-D53D-4C9E-A30E-10E1CA33641E}" srcOrd="1" destOrd="0" presId="urn:microsoft.com/office/officeart/2005/8/layout/orgChart1"/>
    <dgm:cxn modelId="{DE8168EA-5B43-44F0-8275-BD68EAF3A402}" type="presParOf" srcId="{8B25B191-F35C-41D2-BEBA-CF3230859D86}" destId="{40093E6A-F399-48EE-909B-A3E8D58D6B42}" srcOrd="2" destOrd="0" presId="urn:microsoft.com/office/officeart/2005/8/layout/orgChart1"/>
    <dgm:cxn modelId="{8DE8C9EF-AF66-4857-8B0A-6F36FE6AD6B2}" type="presParOf" srcId="{C40D343D-AA4F-412A-8886-265A364423F0}" destId="{1F78F589-8C4C-4BFA-B526-E6271651E761}" srcOrd="2" destOrd="0" presId="urn:microsoft.com/office/officeart/2005/8/layout/orgChart1"/>
    <dgm:cxn modelId="{2E68E10D-CB81-403D-8572-003D2DADF597}" type="presParOf" srcId="{C40D343D-AA4F-412A-8886-265A364423F0}" destId="{BC708E92-7F1D-4DB6-8707-3190A9025C8D}" srcOrd="3" destOrd="0" presId="urn:microsoft.com/office/officeart/2005/8/layout/orgChart1"/>
    <dgm:cxn modelId="{2CFDAE0C-028E-43EE-B62A-57CC13674BD6}" type="presParOf" srcId="{BC708E92-7F1D-4DB6-8707-3190A9025C8D}" destId="{B9886751-5D71-4690-B3A7-72D8AD9B272A}" srcOrd="0" destOrd="0" presId="urn:microsoft.com/office/officeart/2005/8/layout/orgChart1"/>
    <dgm:cxn modelId="{97B119E6-631F-4A55-9035-D3D049CE92FF}" type="presParOf" srcId="{B9886751-5D71-4690-B3A7-72D8AD9B272A}" destId="{720E41FA-9518-4452-BFE8-A744B84631FC}" srcOrd="0" destOrd="0" presId="urn:microsoft.com/office/officeart/2005/8/layout/orgChart1"/>
    <dgm:cxn modelId="{36D50BD4-E0FF-4758-8EEF-BD7EAECAC9D5}" type="presParOf" srcId="{B9886751-5D71-4690-B3A7-72D8AD9B272A}" destId="{28F8806B-1A14-4525-B3A7-CD2D67D5383D}" srcOrd="1" destOrd="0" presId="urn:microsoft.com/office/officeart/2005/8/layout/orgChart1"/>
    <dgm:cxn modelId="{03520A97-D806-401B-A637-209EF36D3EA2}" type="presParOf" srcId="{BC708E92-7F1D-4DB6-8707-3190A9025C8D}" destId="{8E59C139-193F-494A-9B13-E99B47EBAA9D}" srcOrd="1" destOrd="0" presId="urn:microsoft.com/office/officeart/2005/8/layout/orgChart1"/>
    <dgm:cxn modelId="{209D4D65-87F3-4822-8A3C-4F585FDC8C01}" type="presParOf" srcId="{8E59C139-193F-494A-9B13-E99B47EBAA9D}" destId="{55F6531E-230F-48F4-8215-2B911BBA73AA}" srcOrd="0" destOrd="0" presId="urn:microsoft.com/office/officeart/2005/8/layout/orgChart1"/>
    <dgm:cxn modelId="{7FFE18A4-8271-45F7-807C-44E8983D36FC}" type="presParOf" srcId="{8E59C139-193F-494A-9B13-E99B47EBAA9D}" destId="{5D17ED7E-B71F-4B7D-9A4B-261A7912DB1F}" srcOrd="1" destOrd="0" presId="urn:microsoft.com/office/officeart/2005/8/layout/orgChart1"/>
    <dgm:cxn modelId="{EEF0E933-5370-484D-BF8E-F0E8BA356CF5}" type="presParOf" srcId="{5D17ED7E-B71F-4B7D-9A4B-261A7912DB1F}" destId="{5E2F8BF0-7CD5-49FC-9275-DC5E4972A4F1}" srcOrd="0" destOrd="0" presId="urn:microsoft.com/office/officeart/2005/8/layout/orgChart1"/>
    <dgm:cxn modelId="{C0C10C9F-23BB-41F6-80E4-A3D4790236FD}" type="presParOf" srcId="{5E2F8BF0-7CD5-49FC-9275-DC5E4972A4F1}" destId="{23637416-F78B-43A5-AD70-744BA51B8B60}" srcOrd="0" destOrd="0" presId="urn:microsoft.com/office/officeart/2005/8/layout/orgChart1"/>
    <dgm:cxn modelId="{1435F090-0101-40EE-9048-B98B556D78E7}" type="presParOf" srcId="{5E2F8BF0-7CD5-49FC-9275-DC5E4972A4F1}" destId="{A9BC127D-33A0-40D6-8057-48A068977714}" srcOrd="1" destOrd="0" presId="urn:microsoft.com/office/officeart/2005/8/layout/orgChart1"/>
    <dgm:cxn modelId="{5A68C6DD-1818-4DFA-BCE7-40E4B4D6D328}" type="presParOf" srcId="{5D17ED7E-B71F-4B7D-9A4B-261A7912DB1F}" destId="{CFFFB05E-10CB-4093-B6CE-69262E85843F}" srcOrd="1" destOrd="0" presId="urn:microsoft.com/office/officeart/2005/8/layout/orgChart1"/>
    <dgm:cxn modelId="{74005855-F2C3-46BC-BA47-D51413195ED1}" type="presParOf" srcId="{CFFFB05E-10CB-4093-B6CE-69262E85843F}" destId="{A3FFA06C-6066-474A-93FD-C80C57C5B032}" srcOrd="0" destOrd="0" presId="urn:microsoft.com/office/officeart/2005/8/layout/orgChart1"/>
    <dgm:cxn modelId="{17B84C56-F3AD-4040-AEE8-476B0AFEFFFE}" type="presParOf" srcId="{CFFFB05E-10CB-4093-B6CE-69262E85843F}" destId="{5636B222-46B1-4875-9468-720D9503392D}" srcOrd="1" destOrd="0" presId="urn:microsoft.com/office/officeart/2005/8/layout/orgChart1"/>
    <dgm:cxn modelId="{1B78F52B-AC46-45F5-994E-CDCA139F1BF6}" type="presParOf" srcId="{5636B222-46B1-4875-9468-720D9503392D}" destId="{6FDF9667-2570-4F7D-A65B-F761BE859786}" srcOrd="0" destOrd="0" presId="urn:microsoft.com/office/officeart/2005/8/layout/orgChart1"/>
    <dgm:cxn modelId="{995A2CE4-13CA-4836-A062-4350AD60E1CC}" type="presParOf" srcId="{6FDF9667-2570-4F7D-A65B-F761BE859786}" destId="{734BF30C-E7D7-49B3-8959-3210CE3701C5}" srcOrd="0" destOrd="0" presId="urn:microsoft.com/office/officeart/2005/8/layout/orgChart1"/>
    <dgm:cxn modelId="{42C5BE0D-C33D-43B7-AEAA-DED79C4B7BDC}" type="presParOf" srcId="{6FDF9667-2570-4F7D-A65B-F761BE859786}" destId="{F3DCE37A-A057-4F25-9E0C-53674BF87F55}" srcOrd="1" destOrd="0" presId="urn:microsoft.com/office/officeart/2005/8/layout/orgChart1"/>
    <dgm:cxn modelId="{7A60B9F2-40A7-45B7-8B34-9484DABCA480}" type="presParOf" srcId="{5636B222-46B1-4875-9468-720D9503392D}" destId="{D2C965CA-4993-4414-A8BD-A48475589F2F}" srcOrd="1" destOrd="0" presId="urn:microsoft.com/office/officeart/2005/8/layout/orgChart1"/>
    <dgm:cxn modelId="{E813B9BA-1570-4187-A1F0-71B7A8203FC9}" type="presParOf" srcId="{5636B222-46B1-4875-9468-720D9503392D}" destId="{3737130F-CF97-458A-BCAB-4BB8B7E58A22}" srcOrd="2" destOrd="0" presId="urn:microsoft.com/office/officeart/2005/8/layout/orgChart1"/>
    <dgm:cxn modelId="{2ACE3648-3557-44BB-B446-2A117D67C9F8}" type="presParOf" srcId="{5D17ED7E-B71F-4B7D-9A4B-261A7912DB1F}" destId="{B1C00EFF-3ACC-452E-B747-4C58D628D8AD}" srcOrd="2" destOrd="0" presId="urn:microsoft.com/office/officeart/2005/8/layout/orgChart1"/>
    <dgm:cxn modelId="{0ECA9954-2236-4C63-B624-75B4C4FE978E}" type="presParOf" srcId="{8E59C139-193F-494A-9B13-E99B47EBAA9D}" destId="{4F977465-3F93-4767-A7DD-A3E1374ED39C}" srcOrd="2" destOrd="0" presId="urn:microsoft.com/office/officeart/2005/8/layout/orgChart1"/>
    <dgm:cxn modelId="{5C45C08E-7117-4B89-901F-A580A8FB2A48}" type="presParOf" srcId="{8E59C139-193F-494A-9B13-E99B47EBAA9D}" destId="{4A0BC400-AE34-489B-A04A-B9A2FC3AF904}" srcOrd="3" destOrd="0" presId="urn:microsoft.com/office/officeart/2005/8/layout/orgChart1"/>
    <dgm:cxn modelId="{641B2922-2578-4609-A693-B7D7ADE3A1A6}" type="presParOf" srcId="{4A0BC400-AE34-489B-A04A-B9A2FC3AF904}" destId="{F9081EFD-47A0-4C4E-8321-11E920CB469D}" srcOrd="0" destOrd="0" presId="urn:microsoft.com/office/officeart/2005/8/layout/orgChart1"/>
    <dgm:cxn modelId="{34D313FB-0566-4142-8AB8-7F8312A058F9}" type="presParOf" srcId="{F9081EFD-47A0-4C4E-8321-11E920CB469D}" destId="{0506C047-06BF-4623-9DB4-B0DA788A3EBE}" srcOrd="0" destOrd="0" presId="urn:microsoft.com/office/officeart/2005/8/layout/orgChart1"/>
    <dgm:cxn modelId="{4709806B-9073-4E1E-AAD6-0F6B6C1286F6}" type="presParOf" srcId="{F9081EFD-47A0-4C4E-8321-11E920CB469D}" destId="{A1AB036A-7370-4C96-BC83-DC3F6608801F}" srcOrd="1" destOrd="0" presId="urn:microsoft.com/office/officeart/2005/8/layout/orgChart1"/>
    <dgm:cxn modelId="{C154FBC0-8921-4F26-AA5A-90BAA9F6C749}" type="presParOf" srcId="{4A0BC400-AE34-489B-A04A-B9A2FC3AF904}" destId="{4E5CADC8-C119-41DA-86BC-7A78328AC504}" srcOrd="1" destOrd="0" presId="urn:microsoft.com/office/officeart/2005/8/layout/orgChart1"/>
    <dgm:cxn modelId="{5015C3A8-3B2F-4A5A-8006-9D81F85DAE18}" type="presParOf" srcId="{4E5CADC8-C119-41DA-86BC-7A78328AC504}" destId="{66245F4E-D0CF-4BF6-B540-A9FC12C51DE5}" srcOrd="0" destOrd="0" presId="urn:microsoft.com/office/officeart/2005/8/layout/orgChart1"/>
    <dgm:cxn modelId="{6B3E1102-0AD5-4955-814B-7296174000D4}" type="presParOf" srcId="{4E5CADC8-C119-41DA-86BC-7A78328AC504}" destId="{51227513-8D26-48C9-B0DE-CC2D87C7B45E}" srcOrd="1" destOrd="0" presId="urn:microsoft.com/office/officeart/2005/8/layout/orgChart1"/>
    <dgm:cxn modelId="{9AA0045B-E5CC-4978-B788-7E25BEE3500B}" type="presParOf" srcId="{51227513-8D26-48C9-B0DE-CC2D87C7B45E}" destId="{7A15AF1F-1CC0-47BF-8835-42C628819628}" srcOrd="0" destOrd="0" presId="urn:microsoft.com/office/officeart/2005/8/layout/orgChart1"/>
    <dgm:cxn modelId="{97B188D9-810A-45E9-864E-B85836D994E5}" type="presParOf" srcId="{7A15AF1F-1CC0-47BF-8835-42C628819628}" destId="{A17397EE-6C62-4601-AA08-ADD4F80199F3}" srcOrd="0" destOrd="0" presId="urn:microsoft.com/office/officeart/2005/8/layout/orgChart1"/>
    <dgm:cxn modelId="{5EBBA22D-29BD-410D-8DA1-D4116CE1E494}" type="presParOf" srcId="{7A15AF1F-1CC0-47BF-8835-42C628819628}" destId="{EF40774B-F68E-4B4B-9FDD-6114B4B56D88}" srcOrd="1" destOrd="0" presId="urn:microsoft.com/office/officeart/2005/8/layout/orgChart1"/>
    <dgm:cxn modelId="{630BB4B4-63B5-40A7-86B1-D26D00E723BF}" type="presParOf" srcId="{51227513-8D26-48C9-B0DE-CC2D87C7B45E}" destId="{1C59559E-F83F-4EEC-88D7-C86CBC321DF8}" srcOrd="1" destOrd="0" presId="urn:microsoft.com/office/officeart/2005/8/layout/orgChart1"/>
    <dgm:cxn modelId="{6CAC8BFE-54DD-4F8A-95ED-DDB8AF237C76}" type="presParOf" srcId="{51227513-8D26-48C9-B0DE-CC2D87C7B45E}" destId="{BBF90822-58EB-4CE9-B325-F6560AA8BCE7}" srcOrd="2" destOrd="0" presId="urn:microsoft.com/office/officeart/2005/8/layout/orgChart1"/>
    <dgm:cxn modelId="{28669D0E-5DC0-45E3-9158-05CDDD13BB3A}" type="presParOf" srcId="{4A0BC400-AE34-489B-A04A-B9A2FC3AF904}" destId="{28CC6828-1448-4D94-A80A-A58FA3AAE537}" srcOrd="2" destOrd="0" presId="urn:microsoft.com/office/officeart/2005/8/layout/orgChart1"/>
    <dgm:cxn modelId="{BCF1128B-8F16-498B-99D7-DD90105EB9E5}" type="presParOf" srcId="{BC708E92-7F1D-4DB6-8707-3190A9025C8D}" destId="{CD35351C-C099-4268-B700-CB1B00BF211F}" srcOrd="2" destOrd="0" presId="urn:microsoft.com/office/officeart/2005/8/layout/orgChart1"/>
    <dgm:cxn modelId="{2CD37A9F-C136-44B2-9229-4C15F3B3DC60}" type="presParOf" srcId="{F243DE8D-AE64-4C7E-B8D6-B3FC8B7D1650}" destId="{056DAE05-7151-4A39-97E9-B31EB9423C9E}" srcOrd="2" destOrd="0" presId="urn:microsoft.com/office/officeart/2005/8/layout/orgChart1"/>
    <dgm:cxn modelId="{4622A337-7CAE-4AC6-A8F8-CBA8080F30FE}" type="presParOf" srcId="{731763F6-97DD-40CB-BE54-AD911A3C9B5F}" destId="{FE4EFB85-8748-4489-BA11-3C2D27B7FA21}" srcOrd="2" destOrd="0" presId="urn:microsoft.com/office/officeart/2005/8/layout/orgChart1"/>
    <dgm:cxn modelId="{739D0A39-3BE7-43A3-BE59-CC77D145C2A5}" type="presParOf" srcId="{731763F6-97DD-40CB-BE54-AD911A3C9B5F}" destId="{FAD93870-1F74-4594-85FB-39EF8727C20F}" srcOrd="3" destOrd="0" presId="urn:microsoft.com/office/officeart/2005/8/layout/orgChart1"/>
    <dgm:cxn modelId="{7CEE540A-83B7-4273-811E-074E45130CFC}" type="presParOf" srcId="{FAD93870-1F74-4594-85FB-39EF8727C20F}" destId="{FAC5CBA1-BCB9-4849-991E-24D91B79180D}" srcOrd="0" destOrd="0" presId="urn:microsoft.com/office/officeart/2005/8/layout/orgChart1"/>
    <dgm:cxn modelId="{1341A480-ECCC-4FD4-B4F5-03D3FDDD6FDF}" type="presParOf" srcId="{FAC5CBA1-BCB9-4849-991E-24D91B79180D}" destId="{5354327F-46B7-4C3C-892A-6A1E1D7FAB2D}" srcOrd="0" destOrd="0" presId="urn:microsoft.com/office/officeart/2005/8/layout/orgChart1"/>
    <dgm:cxn modelId="{000EFC0A-933E-44EA-98B0-979346289833}" type="presParOf" srcId="{FAC5CBA1-BCB9-4849-991E-24D91B79180D}" destId="{EC82F87B-17ED-4925-BDE4-049E152DC5A6}" srcOrd="1" destOrd="0" presId="urn:microsoft.com/office/officeart/2005/8/layout/orgChart1"/>
    <dgm:cxn modelId="{D5711748-830D-4B07-8699-2788B5910267}" type="presParOf" srcId="{FAD93870-1F74-4594-85FB-39EF8727C20F}" destId="{D2B60CDB-0EFC-44BB-BE43-FAB083B39669}" srcOrd="1" destOrd="0" presId="urn:microsoft.com/office/officeart/2005/8/layout/orgChart1"/>
    <dgm:cxn modelId="{3D2BB5CA-9132-4F29-99EA-DF35C488C08E}" type="presParOf" srcId="{FAD93870-1F74-4594-85FB-39EF8727C20F}" destId="{8AD95C98-2B2A-40A0-A1AC-61680F9CCD50}" srcOrd="2" destOrd="0" presId="urn:microsoft.com/office/officeart/2005/8/layout/orgChart1"/>
    <dgm:cxn modelId="{998BC00F-2D17-4FF3-A9BB-4790C070B6D9}" type="presParOf" srcId="{919D6270-D686-424D-BF23-CFCFADD7A33E}" destId="{20E41EB8-D088-4D0D-B458-61D3658F9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EFB85-8748-4489-BA11-3C2D27B7FA21}">
      <dsp:nvSpPr>
        <dsp:cNvPr id="0" name=""/>
        <dsp:cNvSpPr/>
      </dsp:nvSpPr>
      <dsp:spPr>
        <a:xfrm>
          <a:off x="4989344" y="980856"/>
          <a:ext cx="2894460" cy="411119"/>
        </a:xfrm>
        <a:custGeom>
          <a:avLst/>
          <a:gdLst/>
          <a:ahLst/>
          <a:cxnLst/>
          <a:rect l="0" t="0" r="0" b="0"/>
          <a:pathLst>
            <a:path>
              <a:moveTo>
                <a:pt x="0" y="0"/>
              </a:moveTo>
              <a:lnTo>
                <a:pt x="0" y="205559"/>
              </a:lnTo>
              <a:lnTo>
                <a:pt x="2894460" y="205559"/>
              </a:lnTo>
              <a:lnTo>
                <a:pt x="2894460" y="411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45F4E-D0CF-4BF6-B540-A9FC12C51DE5}">
      <dsp:nvSpPr>
        <dsp:cNvPr id="0" name=""/>
        <dsp:cNvSpPr/>
      </dsp:nvSpPr>
      <dsp:spPr>
        <a:xfrm>
          <a:off x="4559880" y="5141350"/>
          <a:ext cx="446828" cy="858203"/>
        </a:xfrm>
        <a:custGeom>
          <a:avLst/>
          <a:gdLst/>
          <a:ahLst/>
          <a:cxnLst/>
          <a:rect l="0" t="0" r="0" b="0"/>
          <a:pathLst>
            <a:path>
              <a:moveTo>
                <a:pt x="0" y="0"/>
              </a:moveTo>
              <a:lnTo>
                <a:pt x="0" y="858203"/>
              </a:lnTo>
              <a:lnTo>
                <a:pt x="446828" y="8582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77465-3F93-4767-A7DD-A3E1374ED39C}">
      <dsp:nvSpPr>
        <dsp:cNvPr id="0" name=""/>
        <dsp:cNvSpPr/>
      </dsp:nvSpPr>
      <dsp:spPr>
        <a:xfrm>
          <a:off x="3658177" y="3740263"/>
          <a:ext cx="1684788" cy="422229"/>
        </a:xfrm>
        <a:custGeom>
          <a:avLst/>
          <a:gdLst/>
          <a:ahLst/>
          <a:cxnLst/>
          <a:rect l="0" t="0" r="0" b="0"/>
          <a:pathLst>
            <a:path>
              <a:moveTo>
                <a:pt x="0" y="0"/>
              </a:moveTo>
              <a:lnTo>
                <a:pt x="0" y="216669"/>
              </a:lnTo>
              <a:lnTo>
                <a:pt x="1684788" y="216669"/>
              </a:lnTo>
              <a:lnTo>
                <a:pt x="1684788" y="4222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FA06C-6066-474A-93FD-C80C57C5B032}">
      <dsp:nvSpPr>
        <dsp:cNvPr id="0" name=""/>
        <dsp:cNvSpPr/>
      </dsp:nvSpPr>
      <dsp:spPr>
        <a:xfrm>
          <a:off x="1964930" y="5141350"/>
          <a:ext cx="284064" cy="858203"/>
        </a:xfrm>
        <a:custGeom>
          <a:avLst/>
          <a:gdLst/>
          <a:ahLst/>
          <a:cxnLst/>
          <a:rect l="0" t="0" r="0" b="0"/>
          <a:pathLst>
            <a:path>
              <a:moveTo>
                <a:pt x="0" y="0"/>
              </a:moveTo>
              <a:lnTo>
                <a:pt x="0" y="858203"/>
              </a:lnTo>
              <a:lnTo>
                <a:pt x="284064" y="8582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6531E-230F-48F4-8215-2B911BBA73AA}">
      <dsp:nvSpPr>
        <dsp:cNvPr id="0" name=""/>
        <dsp:cNvSpPr/>
      </dsp:nvSpPr>
      <dsp:spPr>
        <a:xfrm>
          <a:off x="2748016" y="3740263"/>
          <a:ext cx="910160" cy="422229"/>
        </a:xfrm>
        <a:custGeom>
          <a:avLst/>
          <a:gdLst/>
          <a:ahLst/>
          <a:cxnLst/>
          <a:rect l="0" t="0" r="0" b="0"/>
          <a:pathLst>
            <a:path>
              <a:moveTo>
                <a:pt x="910160" y="0"/>
              </a:moveTo>
              <a:lnTo>
                <a:pt x="910160" y="216669"/>
              </a:lnTo>
              <a:lnTo>
                <a:pt x="0" y="216669"/>
              </a:lnTo>
              <a:lnTo>
                <a:pt x="0" y="4222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8F589-8C4C-4BFA-B526-E6271651E761}">
      <dsp:nvSpPr>
        <dsp:cNvPr id="0" name=""/>
        <dsp:cNvSpPr/>
      </dsp:nvSpPr>
      <dsp:spPr>
        <a:xfrm>
          <a:off x="2088208" y="2370833"/>
          <a:ext cx="1569969" cy="390573"/>
        </a:xfrm>
        <a:custGeom>
          <a:avLst/>
          <a:gdLst/>
          <a:ahLst/>
          <a:cxnLst/>
          <a:rect l="0" t="0" r="0" b="0"/>
          <a:pathLst>
            <a:path>
              <a:moveTo>
                <a:pt x="0" y="0"/>
              </a:moveTo>
              <a:lnTo>
                <a:pt x="0" y="185013"/>
              </a:lnTo>
              <a:lnTo>
                <a:pt x="1569969" y="185013"/>
              </a:lnTo>
              <a:lnTo>
                <a:pt x="1569969" y="390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80B1A-530E-40DD-88F3-0DC5A2EE1537}">
      <dsp:nvSpPr>
        <dsp:cNvPr id="0" name=""/>
        <dsp:cNvSpPr/>
      </dsp:nvSpPr>
      <dsp:spPr>
        <a:xfrm>
          <a:off x="1116301" y="2370833"/>
          <a:ext cx="971907" cy="390573"/>
        </a:xfrm>
        <a:custGeom>
          <a:avLst/>
          <a:gdLst/>
          <a:ahLst/>
          <a:cxnLst/>
          <a:rect l="0" t="0" r="0" b="0"/>
          <a:pathLst>
            <a:path>
              <a:moveTo>
                <a:pt x="971907" y="0"/>
              </a:moveTo>
              <a:lnTo>
                <a:pt x="971907" y="185013"/>
              </a:lnTo>
              <a:lnTo>
                <a:pt x="0" y="185013"/>
              </a:lnTo>
              <a:lnTo>
                <a:pt x="0" y="390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D4403-D355-41A0-A4EA-00C7283CE741}">
      <dsp:nvSpPr>
        <dsp:cNvPr id="0" name=""/>
        <dsp:cNvSpPr/>
      </dsp:nvSpPr>
      <dsp:spPr>
        <a:xfrm>
          <a:off x="2088208" y="980856"/>
          <a:ext cx="2901136" cy="411119"/>
        </a:xfrm>
        <a:custGeom>
          <a:avLst/>
          <a:gdLst/>
          <a:ahLst/>
          <a:cxnLst/>
          <a:rect l="0" t="0" r="0" b="0"/>
          <a:pathLst>
            <a:path>
              <a:moveTo>
                <a:pt x="2901136" y="0"/>
              </a:moveTo>
              <a:lnTo>
                <a:pt x="2901136" y="205559"/>
              </a:lnTo>
              <a:lnTo>
                <a:pt x="0" y="205559"/>
              </a:lnTo>
              <a:lnTo>
                <a:pt x="0" y="411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9603D-03C7-4776-BA08-5155A962270C}">
      <dsp:nvSpPr>
        <dsp:cNvPr id="0" name=""/>
        <dsp:cNvSpPr/>
      </dsp:nvSpPr>
      <dsp:spPr>
        <a:xfrm>
          <a:off x="4010487" y="1999"/>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PFAS</a:t>
          </a:r>
        </a:p>
      </dsp:txBody>
      <dsp:txXfrm>
        <a:off x="4010487" y="1999"/>
        <a:ext cx="1957713" cy="978856"/>
      </dsp:txXfrm>
    </dsp:sp>
    <dsp:sp modelId="{1009FEB9-6D7A-4E0C-AEB8-CF0A9DF81B8A}">
      <dsp:nvSpPr>
        <dsp:cNvPr id="0" name=""/>
        <dsp:cNvSpPr/>
      </dsp:nvSpPr>
      <dsp:spPr>
        <a:xfrm>
          <a:off x="1109351" y="1391976"/>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Per-PFAS or “PFCs”</a:t>
          </a:r>
          <a:endParaRPr lang="en-US" sz="2000" kern="1200" dirty="0"/>
        </a:p>
      </dsp:txBody>
      <dsp:txXfrm>
        <a:off x="1109351" y="1391976"/>
        <a:ext cx="1957713" cy="978856"/>
      </dsp:txXfrm>
    </dsp:sp>
    <dsp:sp modelId="{5C490C41-D98C-4184-927F-2803418EB75B}">
      <dsp:nvSpPr>
        <dsp:cNvPr id="0" name=""/>
        <dsp:cNvSpPr/>
      </dsp:nvSpPr>
      <dsp:spPr>
        <a:xfrm>
          <a:off x="137444" y="2761406"/>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FASAs</a:t>
          </a:r>
          <a:endParaRPr lang="en-US" sz="1800" kern="1200" dirty="0"/>
        </a:p>
      </dsp:txBody>
      <dsp:txXfrm>
        <a:off x="137444" y="2761406"/>
        <a:ext cx="1957713" cy="978856"/>
      </dsp:txXfrm>
    </dsp:sp>
    <dsp:sp modelId="{720E41FA-9518-4452-BFE8-A744B84631FC}">
      <dsp:nvSpPr>
        <dsp:cNvPr id="0" name=""/>
        <dsp:cNvSpPr/>
      </dsp:nvSpPr>
      <dsp:spPr>
        <a:xfrm>
          <a:off x="2679320" y="2761406"/>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PFAAs</a:t>
          </a:r>
          <a:endParaRPr lang="en-US" sz="1800" kern="1200" dirty="0"/>
        </a:p>
      </dsp:txBody>
      <dsp:txXfrm>
        <a:off x="2679320" y="2761406"/>
        <a:ext cx="1957713" cy="978856"/>
      </dsp:txXfrm>
    </dsp:sp>
    <dsp:sp modelId="{23637416-F78B-43A5-AD70-744BA51B8B60}">
      <dsp:nvSpPr>
        <dsp:cNvPr id="0" name=""/>
        <dsp:cNvSpPr/>
      </dsp:nvSpPr>
      <dsp:spPr>
        <a:xfrm>
          <a:off x="1769159" y="4162493"/>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PFCAs</a:t>
          </a:r>
          <a:endParaRPr lang="en-US" sz="1800" kern="1200" dirty="0"/>
        </a:p>
      </dsp:txBody>
      <dsp:txXfrm>
        <a:off x="1769159" y="4162493"/>
        <a:ext cx="1957713" cy="978856"/>
      </dsp:txXfrm>
    </dsp:sp>
    <dsp:sp modelId="{734BF30C-E7D7-49B3-8959-3210CE3701C5}">
      <dsp:nvSpPr>
        <dsp:cNvPr id="0" name=""/>
        <dsp:cNvSpPr/>
      </dsp:nvSpPr>
      <dsp:spPr>
        <a:xfrm>
          <a:off x="2248995" y="5510125"/>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PFOA</a:t>
          </a:r>
          <a:endParaRPr lang="en-US" sz="1800" kern="1200" dirty="0"/>
        </a:p>
      </dsp:txBody>
      <dsp:txXfrm>
        <a:off x="2248995" y="5510125"/>
        <a:ext cx="1957713" cy="978856"/>
      </dsp:txXfrm>
    </dsp:sp>
    <dsp:sp modelId="{0506C047-06BF-4623-9DB4-B0DA788A3EBE}">
      <dsp:nvSpPr>
        <dsp:cNvPr id="0" name=""/>
        <dsp:cNvSpPr/>
      </dsp:nvSpPr>
      <dsp:spPr>
        <a:xfrm>
          <a:off x="4364109" y="4162493"/>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PFSAs</a:t>
          </a:r>
          <a:endParaRPr lang="en-US" sz="1800" kern="1200" dirty="0"/>
        </a:p>
      </dsp:txBody>
      <dsp:txXfrm>
        <a:off x="4364109" y="4162493"/>
        <a:ext cx="1957713" cy="978856"/>
      </dsp:txXfrm>
    </dsp:sp>
    <dsp:sp modelId="{A17397EE-6C62-4601-AA08-ADD4F80199F3}">
      <dsp:nvSpPr>
        <dsp:cNvPr id="0" name=""/>
        <dsp:cNvSpPr/>
      </dsp:nvSpPr>
      <dsp:spPr>
        <a:xfrm>
          <a:off x="5006709" y="5510125"/>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PFOS</a:t>
          </a:r>
          <a:endParaRPr lang="en-US" sz="1800" kern="1200" dirty="0"/>
        </a:p>
      </dsp:txBody>
      <dsp:txXfrm>
        <a:off x="5006709" y="5510125"/>
        <a:ext cx="1957713" cy="978856"/>
      </dsp:txXfrm>
    </dsp:sp>
    <dsp:sp modelId="{5354327F-46B7-4C3C-892A-6A1E1D7FAB2D}">
      <dsp:nvSpPr>
        <dsp:cNvPr id="0" name=""/>
        <dsp:cNvSpPr/>
      </dsp:nvSpPr>
      <dsp:spPr>
        <a:xfrm>
          <a:off x="6904947" y="1391976"/>
          <a:ext cx="1957713" cy="9788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Poly-PFAS</a:t>
          </a:r>
          <a:endParaRPr lang="en-US" sz="2000" kern="1200" dirty="0"/>
        </a:p>
      </dsp:txBody>
      <dsp:txXfrm>
        <a:off x="6904947" y="1391976"/>
        <a:ext cx="1957713" cy="9788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AU" dirty="0"/>
          </a:p>
        </p:txBody>
      </p:sp>
      <p:sp>
        <p:nvSpPr>
          <p:cNvPr id="15053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AU" dirty="0"/>
          </a:p>
        </p:txBody>
      </p:sp>
      <p:sp>
        <p:nvSpPr>
          <p:cNvPr id="15053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AU" dirty="0"/>
          </a:p>
        </p:txBody>
      </p:sp>
      <p:sp>
        <p:nvSpPr>
          <p:cNvPr id="15053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1DAF4D53-7F12-45A4-BDF7-D87173B5E2D4}" type="slidenum">
              <a:rPr lang="en-AU"/>
              <a:pPr/>
              <a:t>‹#›</a:t>
            </a:fld>
            <a:endParaRPr lang="en-AU" dirty="0"/>
          </a:p>
        </p:txBody>
      </p:sp>
    </p:spTree>
    <p:extLst>
      <p:ext uri="{BB962C8B-B14F-4D97-AF65-F5344CB8AC3E}">
        <p14:creationId xmlns:p14="http://schemas.microsoft.com/office/powerpoint/2010/main" val="354024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AU" dirty="0"/>
          </a:p>
        </p:txBody>
      </p:sp>
      <p:sp>
        <p:nvSpPr>
          <p:cNvPr id="4915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AU" dirty="0"/>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915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AU" dirty="0"/>
          </a:p>
        </p:txBody>
      </p:sp>
      <p:sp>
        <p:nvSpPr>
          <p:cNvPr id="4915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B1FD8731-F792-4139-A240-9ADB62EC1891}" type="slidenum">
              <a:rPr lang="en-AU"/>
              <a:pPr/>
              <a:t>‹#›</a:t>
            </a:fld>
            <a:endParaRPr lang="en-AU" dirty="0"/>
          </a:p>
        </p:txBody>
      </p:sp>
    </p:spTree>
    <p:extLst>
      <p:ext uri="{BB962C8B-B14F-4D97-AF65-F5344CB8AC3E}">
        <p14:creationId xmlns:p14="http://schemas.microsoft.com/office/powerpoint/2010/main" val="3212550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2</a:t>
            </a:fld>
            <a:endParaRPr lang="en-AU" dirty="0"/>
          </a:p>
        </p:txBody>
      </p:sp>
    </p:spTree>
    <p:extLst>
      <p:ext uri="{BB962C8B-B14F-4D97-AF65-F5344CB8AC3E}">
        <p14:creationId xmlns:p14="http://schemas.microsoft.com/office/powerpoint/2010/main" val="171317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Arial" charset="0"/>
                <a:ea typeface="+mn-ea"/>
                <a:cs typeface="Arial" charset="0"/>
              </a:rPr>
              <a:t>Aside from processes in manufacturing industries, many commercial and consumer products have and still may contain PFAS. Of particular concern are food packaging. Until recently, eating food packaged in materials containing PFAS (such as popcorn bags, fast food containers, and pizza boxes) had been a significant exposure pathway. Thankfully, the use of PFAS compounds in food packaging have been largely phased out. Other exposure pathways include hand-to-mouth transfer from surfaces treated with PFAS (in babies and children) and dermal exposure. All in all, there are many ways that PFAS can get into our bodies.</a:t>
            </a:r>
            <a:endParaRPr lang="en-US" sz="1200" kern="120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15</a:t>
            </a:fld>
            <a:endParaRPr lang="en-AU" dirty="0"/>
          </a:p>
        </p:txBody>
      </p:sp>
    </p:spTree>
    <p:extLst>
      <p:ext uri="{BB962C8B-B14F-4D97-AF65-F5344CB8AC3E}">
        <p14:creationId xmlns:p14="http://schemas.microsoft.com/office/powerpoint/2010/main" val="140186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16</a:t>
            </a:fld>
            <a:endParaRPr lang="en-AU" dirty="0"/>
          </a:p>
        </p:txBody>
      </p:sp>
    </p:spTree>
    <p:extLst>
      <p:ext uri="{BB962C8B-B14F-4D97-AF65-F5344CB8AC3E}">
        <p14:creationId xmlns:p14="http://schemas.microsoft.com/office/powerpoint/2010/main" val="342530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So why is everyone so concerned about PFAS? If it’s been phased out of food packaging and consumer goods, what’s the problem? One significant exposure pathway for PFAS is through drinking water. Researchers analyzed EPA data collected under the Safe Drinking Water Act Unregulated Contaminant Monitoring Rule (UCMR3) which looked at the drinking water supply of communities across the country. The blue colored areas show where PFAS was detected in the water supply. As you can see, there was widespread detection of PFAS and concentrations were higher in watersheds containing industrial sites, military fire training areas, AFFF certified airports, and wastewater treatment plants compared to watersheds that did not contain these point sources.</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17</a:t>
            </a:fld>
            <a:endParaRPr lang="en-AU" dirty="0"/>
          </a:p>
        </p:txBody>
      </p:sp>
    </p:spTree>
    <p:extLst>
      <p:ext uri="{BB962C8B-B14F-4D97-AF65-F5344CB8AC3E}">
        <p14:creationId xmlns:p14="http://schemas.microsoft.com/office/powerpoint/2010/main" val="310773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These two maps show where concentrations of PFOS (top) and PFOA (bottom) exceeded the EPA’s health advisory level of 70 ppt. The results of this study revealed that the drinking water supply of 6 million US residents had PFOS and/or PFOA concentrations greater than the EPA’s health advisory.</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18</a:t>
            </a:fld>
            <a:endParaRPr lang="en-AU" dirty="0"/>
          </a:p>
        </p:txBody>
      </p:sp>
    </p:spTree>
    <p:extLst>
      <p:ext uri="{BB962C8B-B14F-4D97-AF65-F5344CB8AC3E}">
        <p14:creationId xmlns:p14="http://schemas.microsoft.com/office/powerpoint/2010/main" val="314452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EWG</a:t>
            </a:r>
            <a:r>
              <a:rPr lang="en-US" sz="1200" kern="1200" baseline="0" dirty="0" smtClean="0">
                <a:solidFill>
                  <a:schemeClr val="tx1"/>
                </a:solidFill>
                <a:effectLst/>
                <a:latin typeface="Arial" charset="0"/>
                <a:ea typeface="+mn-ea"/>
                <a:cs typeface="Arial" charset="0"/>
              </a:rPr>
              <a:t> is a non-profit activist group – the few CT sites (Greenwich, Windsor Locks, Groton Sub Base) are now shown on the map</a:t>
            </a:r>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19</a:t>
            </a:fld>
            <a:endParaRPr lang="en-AU" dirty="0"/>
          </a:p>
        </p:txBody>
      </p:sp>
    </p:spTree>
    <p:extLst>
      <p:ext uri="{BB962C8B-B14F-4D97-AF65-F5344CB8AC3E}">
        <p14:creationId xmlns:p14="http://schemas.microsoft.com/office/powerpoint/2010/main" val="423125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936EF9D2-4EE7-4781-8C9D-0325CC25F13B}" type="slidenum">
              <a:rPr lang="en-AU" smtClean="0"/>
              <a:t>20</a:t>
            </a:fld>
            <a:endParaRPr lang="en-AU"/>
          </a:p>
        </p:txBody>
      </p:sp>
    </p:spTree>
    <p:extLst>
      <p:ext uri="{BB962C8B-B14F-4D97-AF65-F5344CB8AC3E}">
        <p14:creationId xmlns:p14="http://schemas.microsoft.com/office/powerpoint/2010/main" val="339438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21</a:t>
            </a:fld>
            <a:endParaRPr lang="en-AU" dirty="0"/>
          </a:p>
        </p:txBody>
      </p:sp>
    </p:spTree>
    <p:extLst>
      <p:ext uri="{BB962C8B-B14F-4D97-AF65-F5344CB8AC3E}">
        <p14:creationId xmlns:p14="http://schemas.microsoft.com/office/powerpoint/2010/main" val="237853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22</a:t>
            </a:fld>
            <a:endParaRPr lang="en-AU" dirty="0"/>
          </a:p>
        </p:txBody>
      </p:sp>
    </p:spTree>
    <p:extLst>
      <p:ext uri="{BB962C8B-B14F-4D97-AF65-F5344CB8AC3E}">
        <p14:creationId xmlns:p14="http://schemas.microsoft.com/office/powerpoint/2010/main" val="258320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Let’s take a look at the current drinking water guideline levels for PFAS. Most levels that have been published for drinking water focus on PFOA and PFOS, but there are some for other PFAS compounds. As you can see, there is a large variation in advisory levels between states. Most states have adopted the EPA Health Advisory Level of 70 </a:t>
            </a:r>
            <a:r>
              <a:rPr lang="en-US" sz="1200" kern="1200" dirty="0" err="1" smtClean="0">
                <a:solidFill>
                  <a:schemeClr val="tx1"/>
                </a:solidFill>
                <a:effectLst/>
                <a:latin typeface="Arial" charset="0"/>
                <a:ea typeface="+mn-ea"/>
                <a:cs typeface="Arial" charset="0"/>
              </a:rPr>
              <a:t>ppt</a:t>
            </a:r>
            <a:r>
              <a:rPr lang="en-US" sz="1200" kern="1200" dirty="0" smtClean="0">
                <a:solidFill>
                  <a:schemeClr val="tx1"/>
                </a:solidFill>
                <a:effectLst/>
                <a:latin typeface="Arial" charset="0"/>
                <a:ea typeface="+mn-ea"/>
                <a:cs typeface="Arial" charset="0"/>
              </a:rPr>
              <a:t>, though some have decided to use more stringent guidelines. Not all states currently have criteria; however, most are in the process of developing one. The ITRC currently publishes updates to the state guidelines each month.</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23</a:t>
            </a:fld>
            <a:endParaRPr lang="en-AU" dirty="0"/>
          </a:p>
        </p:txBody>
      </p:sp>
    </p:spTree>
    <p:extLst>
      <p:ext uri="{BB962C8B-B14F-4D97-AF65-F5344CB8AC3E}">
        <p14:creationId xmlns:p14="http://schemas.microsoft.com/office/powerpoint/2010/main" val="373295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drops per pool =</a:t>
            </a:r>
            <a:r>
              <a:rPr lang="en-US" baseline="0" dirty="0" smtClean="0"/>
              <a:t> 70 </a:t>
            </a:r>
            <a:r>
              <a:rPr lang="en-US" baseline="0" dirty="0" err="1" smtClean="0"/>
              <a:t>ppt</a:t>
            </a:r>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24</a:t>
            </a:fld>
            <a:endParaRPr lang="en-AU" dirty="0"/>
          </a:p>
        </p:txBody>
      </p:sp>
    </p:spTree>
    <p:extLst>
      <p:ext uri="{BB962C8B-B14F-4D97-AF65-F5344CB8AC3E}">
        <p14:creationId xmlns:p14="http://schemas.microsoft.com/office/powerpoint/2010/main" val="2166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PFAS is the collective acronym for per- and </a:t>
            </a:r>
            <a:r>
              <a:rPr lang="en-US" sz="1200" kern="1200" dirty="0" err="1" smtClean="0">
                <a:solidFill>
                  <a:schemeClr val="tx1"/>
                </a:solidFill>
                <a:effectLst/>
                <a:latin typeface="Arial" charset="0"/>
                <a:ea typeface="+mn-ea"/>
                <a:cs typeface="Arial" charset="0"/>
              </a:rPr>
              <a:t>polyfluoroalkyl</a:t>
            </a:r>
            <a:r>
              <a:rPr lang="en-US" sz="1200" kern="1200" dirty="0" smtClean="0">
                <a:solidFill>
                  <a:schemeClr val="tx1"/>
                </a:solidFill>
                <a:effectLst/>
                <a:latin typeface="Arial" charset="0"/>
                <a:ea typeface="+mn-ea"/>
                <a:cs typeface="Arial" charset="0"/>
              </a:rPr>
              <a:t> substances. Of the per-PFAS, PFAAs or </a:t>
            </a:r>
            <a:r>
              <a:rPr lang="en-US" sz="1200" kern="1200" dirty="0" err="1" smtClean="0">
                <a:solidFill>
                  <a:schemeClr val="tx1"/>
                </a:solidFill>
                <a:effectLst/>
                <a:latin typeface="Arial" charset="0"/>
                <a:ea typeface="+mn-ea"/>
                <a:cs typeface="Arial" charset="0"/>
              </a:rPr>
              <a:t>perfluoroalkyl</a:t>
            </a:r>
            <a:r>
              <a:rPr lang="en-US" sz="1200" kern="1200" dirty="0" smtClean="0">
                <a:solidFill>
                  <a:schemeClr val="tx1"/>
                </a:solidFill>
                <a:effectLst/>
                <a:latin typeface="Arial" charset="0"/>
                <a:ea typeface="+mn-ea"/>
                <a:cs typeface="Arial" charset="0"/>
              </a:rPr>
              <a:t> acids are particularly prominent in the environment, especially PFOS and PFOA. </a:t>
            </a:r>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7</a:t>
            </a:fld>
            <a:endParaRPr lang="en-AU" dirty="0"/>
          </a:p>
        </p:txBody>
      </p:sp>
    </p:spTree>
    <p:extLst>
      <p:ext uri="{BB962C8B-B14F-4D97-AF65-F5344CB8AC3E}">
        <p14:creationId xmlns:p14="http://schemas.microsoft.com/office/powerpoint/2010/main" val="320474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Now for some of the sampling challenges for PFAS. Again they are everywhere, which means that they can be on the sampler who is in the field collecting samples. Some of the commonly used sampling equipment that is Teflon or clothing that has water resistant coatings not appropriate for these sampling events. The bottles used for collection must be HDPE or high density polyethylene materials. No glass bottles are used due to potential of these compounds sticking to the glass and resulting in lower sample concentrations. Any water for blanks, such as field or equipment blanks, must be certified PFAS free water documented through a certified lab. We cannot assume that distilled water is PFAS free. Additionally, field reagent blanks are collected to determine if method </a:t>
            </a:r>
            <a:r>
              <a:rPr lang="en-US" dirty="0" err="1" smtClean="0"/>
              <a:t>analytes</a:t>
            </a:r>
            <a:r>
              <a:rPr lang="en-US" dirty="0" smtClean="0"/>
              <a:t> are present in the field environment.</a:t>
            </a:r>
          </a:p>
          <a:p>
            <a:pPr defTabSz="881390">
              <a:defRPr/>
            </a:pPr>
            <a:endParaRPr lang="en-US" dirty="0" smtClean="0"/>
          </a:p>
          <a:p>
            <a:pPr defTabSz="881390">
              <a:defRPr/>
            </a:pPr>
            <a:r>
              <a:rPr lang="en-US" dirty="0" smtClean="0"/>
              <a:t>The low levels of  the 70 </a:t>
            </a:r>
            <a:r>
              <a:rPr lang="en-US" dirty="0" err="1" smtClean="0"/>
              <a:t>ppt</a:t>
            </a:r>
            <a:r>
              <a:rPr lang="en-US" dirty="0" smtClean="0"/>
              <a:t> advisory really requires us to be stringent in our approach to sample. Until more research is done on sampling materials and techniques, we will continue with conservative sampling methodologies to assure that the data we report is accurate and representative of the Site.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26</a:t>
            </a:fld>
            <a:endParaRPr lang="en-AU" dirty="0"/>
          </a:p>
        </p:txBody>
      </p:sp>
    </p:spTree>
    <p:extLst>
      <p:ext uri="{BB962C8B-B14F-4D97-AF65-F5344CB8AC3E}">
        <p14:creationId xmlns:p14="http://schemas.microsoft.com/office/powerpoint/2010/main" val="81062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GHD,</a:t>
            </a:r>
            <a:r>
              <a:rPr lang="en-US" baseline="0" dirty="0" smtClean="0"/>
              <a:t> we have gathered the best available PFAS sampling practices from the literature. This table show a few of the prohibited items (on the left) vs. acceptable (right) items required for PFAS sampling events. The point is that we need to be extremely cautious on how we plan for this sampling events. Now, as more of a disclaimer, it is noteworthy to mention that the available best practices for PFAS sampling lack the research to validate some of the certain equipment or materials will leach PFAS. But again, until more research is available, we will continue to be extra conservative. As a rule of thumb, if you have question about the equipment, it’s best to pull the MSDS to determine chemical composition.</a:t>
            </a:r>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27</a:t>
            </a:fld>
            <a:endParaRPr lang="en-AU" dirty="0"/>
          </a:p>
        </p:txBody>
      </p:sp>
    </p:spTree>
    <p:extLst>
      <p:ext uri="{BB962C8B-B14F-4D97-AF65-F5344CB8AC3E}">
        <p14:creationId xmlns:p14="http://schemas.microsoft.com/office/powerpoint/2010/main" val="299511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28</a:t>
            </a:fld>
            <a:endParaRPr lang="en-AU" dirty="0"/>
          </a:p>
        </p:txBody>
      </p:sp>
    </p:spTree>
    <p:extLst>
      <p:ext uri="{BB962C8B-B14F-4D97-AF65-F5344CB8AC3E}">
        <p14:creationId xmlns:p14="http://schemas.microsoft.com/office/powerpoint/2010/main" val="2822935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standards for specific compounds limits the ability of labs to expand the </a:t>
            </a:r>
            <a:r>
              <a:rPr lang="en-US" dirty="0" err="1" smtClean="0"/>
              <a:t>analyte</a:t>
            </a:r>
            <a:r>
              <a:rPr lang="en-US" dirty="0" smtClean="0"/>
              <a:t> list.</a:t>
            </a:r>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30</a:t>
            </a:fld>
            <a:endParaRPr lang="en-AU" dirty="0"/>
          </a:p>
        </p:txBody>
      </p:sp>
    </p:spTree>
    <p:extLst>
      <p:ext uri="{BB962C8B-B14F-4D97-AF65-F5344CB8AC3E}">
        <p14:creationId xmlns:p14="http://schemas.microsoft.com/office/powerpoint/2010/main" val="183854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The TOP assay forces an oxidization step and artificially drives the poly FCs to become per FCs.  We have seen in Australia PFAS samples where the standard analysis indicated no PFOA or PFOS, but the TOP assay results created a number of them.  So the TOP results are used qualitatively in risk assessment to get a bit more of an understanding of the potential risk of the PFAS mass that we otherwise haven’t identified and don’t know anything about.</a:t>
            </a:r>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31</a:t>
            </a:fld>
            <a:endParaRPr lang="en-AU" dirty="0"/>
          </a:p>
        </p:txBody>
      </p:sp>
    </p:spTree>
    <p:extLst>
      <p:ext uri="{BB962C8B-B14F-4D97-AF65-F5344CB8AC3E}">
        <p14:creationId xmlns:p14="http://schemas.microsoft.com/office/powerpoint/2010/main" val="1046503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Commissioners</a:t>
            </a:r>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33</a:t>
            </a:fld>
            <a:endParaRPr lang="en-US" dirty="0"/>
          </a:p>
        </p:txBody>
      </p:sp>
    </p:spTree>
    <p:extLst>
      <p:ext uri="{BB962C8B-B14F-4D97-AF65-F5344CB8AC3E}">
        <p14:creationId xmlns:p14="http://schemas.microsoft.com/office/powerpoint/2010/main" val="3928686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note the Public comment period at approximately 2:40.  Please sign up now with Alison.</a:t>
            </a:r>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34</a:t>
            </a:fld>
            <a:endParaRPr lang="en-US" dirty="0"/>
          </a:p>
        </p:txBody>
      </p:sp>
    </p:spTree>
    <p:extLst>
      <p:ext uri="{BB962C8B-B14F-4D97-AF65-F5344CB8AC3E}">
        <p14:creationId xmlns:p14="http://schemas.microsoft.com/office/powerpoint/2010/main" val="3951298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Plan</a:t>
            </a:r>
            <a:r>
              <a:rPr lang="en-US" baseline="0" dirty="0" smtClean="0"/>
              <a:t> will be issued in Draft form on 10/1 with a public comment period to follow.  The final PFAS Action Plan is now due to Governor Lamont on November 1, 2019.</a:t>
            </a:r>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04484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B50DA-9D99-4FA2-829E-6722A5383F5C}" type="slidenum">
              <a:rPr lang="en-US" smtClean="0"/>
              <a:t>37</a:t>
            </a:fld>
            <a:endParaRPr lang="en-US" dirty="0"/>
          </a:p>
        </p:txBody>
      </p:sp>
    </p:spTree>
    <p:extLst>
      <p:ext uri="{BB962C8B-B14F-4D97-AF65-F5344CB8AC3E}">
        <p14:creationId xmlns:p14="http://schemas.microsoft.com/office/powerpoint/2010/main" val="380317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had two productive meetings and have considered the input from the over 70 participants</a:t>
            </a:r>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38</a:t>
            </a:fld>
            <a:endParaRPr lang="en-US" dirty="0"/>
          </a:p>
        </p:txBody>
      </p:sp>
    </p:spTree>
    <p:extLst>
      <p:ext uri="{BB962C8B-B14F-4D97-AF65-F5344CB8AC3E}">
        <p14:creationId xmlns:p14="http://schemas.microsoft.com/office/powerpoint/2010/main" val="203565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There are over 4000 anthropogenic compounds and only about 24 of them can be detected by commercial analytical methods. The carbon chain has a tail end that is hydrophobic (water repelling) and </a:t>
            </a:r>
            <a:r>
              <a:rPr lang="en-US" sz="1200" kern="1200" dirty="0" err="1" smtClean="0">
                <a:solidFill>
                  <a:schemeClr val="tx1"/>
                </a:solidFill>
                <a:effectLst/>
                <a:latin typeface="Arial" charset="0"/>
                <a:ea typeface="+mn-ea"/>
                <a:cs typeface="Arial" charset="0"/>
              </a:rPr>
              <a:t>oleophobic</a:t>
            </a:r>
            <a:r>
              <a:rPr lang="en-US" sz="1200" kern="1200" dirty="0" smtClean="0">
                <a:solidFill>
                  <a:schemeClr val="tx1"/>
                </a:solidFill>
                <a:effectLst/>
                <a:latin typeface="Arial" charset="0"/>
                <a:ea typeface="+mn-ea"/>
                <a:cs typeface="Arial" charset="0"/>
              </a:rPr>
              <a:t> (oil-repelling) and a head end that is hydrophilic (water-loving). Because of these multiple properties found in one molecule, we see unique surface-active properties leading to partitioning at the soil/water interface.</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8</a:t>
            </a:fld>
            <a:endParaRPr lang="en-AU" dirty="0"/>
          </a:p>
        </p:txBody>
      </p:sp>
    </p:spTree>
    <p:extLst>
      <p:ext uri="{BB962C8B-B14F-4D97-AF65-F5344CB8AC3E}">
        <p14:creationId xmlns:p14="http://schemas.microsoft.com/office/powerpoint/2010/main" val="204586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CT Public Health Laboratory, CT Agricultural Experiment Station, Center for Environmental Sciences and Engineering at UCONN, Yale University</a:t>
            </a:r>
          </a:p>
          <a:p>
            <a:r>
              <a:rPr lang="en-US" baseline="0" dirty="0" smtClean="0"/>
              <a:t> people who submitted and presented</a:t>
            </a:r>
          </a:p>
          <a:p>
            <a:r>
              <a:rPr lang="en-US" baseline="0" dirty="0" smtClean="0"/>
              <a:t>Lessons Learned-After Action</a:t>
            </a:r>
          </a:p>
          <a:p>
            <a:r>
              <a:rPr lang="en-US" baseline="0" dirty="0" smtClean="0"/>
              <a:t>Sources of Human Exposure:</a:t>
            </a:r>
          </a:p>
          <a:p>
            <a:r>
              <a:rPr lang="en-US" baseline="0" dirty="0" smtClean="0"/>
              <a:t>Dairy and agricultural products, fish, shellfish, food service ware-Sherrill Baldwin DEEP  </a:t>
            </a:r>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39</a:t>
            </a:fld>
            <a:endParaRPr lang="en-US" dirty="0"/>
          </a:p>
        </p:txBody>
      </p:sp>
    </p:spTree>
    <p:extLst>
      <p:ext uri="{BB962C8B-B14F-4D97-AF65-F5344CB8AC3E}">
        <p14:creationId xmlns:p14="http://schemas.microsoft.com/office/powerpoint/2010/main" val="339070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Determination of the universe of potential PFAS sources by: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Identifying the operations and processes that may be sources of PFAS contamination. These may include but are not limited to metal plating facilities, car washes, land-applied </a:t>
            </a:r>
            <a:r>
              <a:rPr lang="en-US" sz="1200" kern="1200" dirty="0" err="1" smtClean="0">
                <a:solidFill>
                  <a:schemeClr val="tx1"/>
                </a:solidFill>
                <a:effectLst/>
                <a:latin typeface="+mn-lt"/>
                <a:ea typeface="+mn-ea"/>
                <a:cs typeface="+mn-cs"/>
              </a:rPr>
              <a:t>biosolids</a:t>
            </a:r>
            <a:r>
              <a:rPr lang="en-US" sz="1200" kern="1200" dirty="0" smtClean="0">
                <a:solidFill>
                  <a:schemeClr val="tx1"/>
                </a:solidFill>
                <a:effectLst/>
                <a:latin typeface="+mn-lt"/>
                <a:ea typeface="+mn-ea"/>
                <a:cs typeface="+mn-cs"/>
              </a:rPr>
              <a:t>, firefighting training facilities, landfills, waste-to-energy facilities, and spills and incidents where AFFF was used.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Identifying the consumer products that may contain PFAS. These may include but are not limited to food packaging, nonstick cookware, cleaners, waxes, and coated fabric and paper.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Initiatives to minimize future releases of AFFF to the environment: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Legislation to establish an AFFF take-back program for state agencies and municipal fire departments.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Evaluation, selection, and procurement of fluorine-free alternative foams for Class B flammable liquid fires.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Development and implementation of best management practices for the handling and storage of AFFF concentrate, management of released AFFF, and disposal of associated impacted media.</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Future legislation that would reduce future releases of AFFF to the environment, such as a ban on firefighting training with AFFF.</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Establishment of standards and discharge/emission limits for PFAS in air, surface water, and wastewater.</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 of state-sponsored baseline sampling at wastewater treatment plants.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Evaluation of </a:t>
            </a:r>
            <a:r>
              <a:rPr lang="en-US" sz="1200" kern="1200" dirty="0" err="1" smtClean="0">
                <a:solidFill>
                  <a:schemeClr val="tx1"/>
                </a:solidFill>
                <a:effectLst/>
                <a:latin typeface="+mn-lt"/>
                <a:ea typeface="+mn-ea"/>
                <a:cs typeface="+mn-cs"/>
              </a:rPr>
              <a:t>biosolids</a:t>
            </a:r>
            <a:r>
              <a:rPr lang="en-US" sz="1200" kern="1200" dirty="0" smtClean="0">
                <a:solidFill>
                  <a:schemeClr val="tx1"/>
                </a:solidFill>
                <a:effectLst/>
                <a:latin typeface="+mn-lt"/>
                <a:ea typeface="+mn-ea"/>
                <a:cs typeface="+mn-cs"/>
              </a:rPr>
              <a:t>’ PFAS levels and ultimate use and/or disposal.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Evaluation of PFAS levels in compost derived from food waste that included compostable food containers, disposable cutlery, and/or PFAS-treated paper products.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Consideration of PFAS-free consumer products for procurement by State agencies, such as cleaning products, food service ware, and food packaging.</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Establishment of an ad hoc group to review the most current research and nationwide actions regarding PFAS in food packaging and consumer products.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Continued involvement with NEBRA, NEWMOA, NEIWPCC, and interaction with regional state agencies.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43</a:t>
            </a:fld>
            <a:endParaRPr lang="en-US" dirty="0"/>
          </a:p>
        </p:txBody>
      </p:sp>
    </p:spTree>
    <p:extLst>
      <p:ext uri="{BB962C8B-B14F-4D97-AF65-F5344CB8AC3E}">
        <p14:creationId xmlns:p14="http://schemas.microsoft.com/office/powerpoint/2010/main" val="3922536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Development of an Interagency GIS database that identifies the universe of potential source sites and threatened receptors.	</a:t>
            </a:r>
          </a:p>
          <a:p>
            <a:pPr lvl="0"/>
            <a:r>
              <a:rPr lang="en-US" sz="1200" kern="1200" dirty="0" smtClean="0">
                <a:solidFill>
                  <a:schemeClr val="tx1"/>
                </a:solidFill>
                <a:effectLst/>
                <a:latin typeface="+mn-lt"/>
                <a:ea typeface="+mn-ea"/>
                <a:cs typeface="+mn-cs"/>
              </a:rPr>
              <a:t>Development and implementation of a strategy for random and targeted sampling of environmental media and aquatic organisms to determine ambient conditions and identify impacted areas. Consult with federal agencies and other parties conducting environmental sampling to share information on sample locations and analytical results.</a:t>
            </a:r>
          </a:p>
          <a:p>
            <a:pPr lvl="0"/>
            <a:r>
              <a:rPr lang="en-US" sz="1200" kern="1200" dirty="0" smtClean="0">
                <a:solidFill>
                  <a:schemeClr val="tx1"/>
                </a:solidFill>
                <a:effectLst/>
                <a:latin typeface="+mn-lt"/>
                <a:ea typeface="+mn-ea"/>
                <a:cs typeface="+mn-cs"/>
              </a:rPr>
              <a:t>Environmental sampling at landfills on a tiered approach, prioritizing sampling at landfills with human receptors nearby.</a:t>
            </a:r>
          </a:p>
          <a:p>
            <a:pPr lvl="0"/>
            <a:r>
              <a:rPr lang="en-US" sz="1200" kern="1200" dirty="0" smtClean="0">
                <a:solidFill>
                  <a:schemeClr val="tx1"/>
                </a:solidFill>
                <a:effectLst/>
                <a:latin typeface="+mn-lt"/>
                <a:ea typeface="+mn-ea"/>
                <a:cs typeface="+mn-cs"/>
              </a:rPr>
              <a:t>Environmental sampling at airports where AFFF has been stored or released.</a:t>
            </a:r>
          </a:p>
          <a:p>
            <a:pPr lvl="0"/>
            <a:r>
              <a:rPr lang="en-US" sz="1200" kern="1200" dirty="0" smtClean="0">
                <a:solidFill>
                  <a:schemeClr val="tx1"/>
                </a:solidFill>
                <a:effectLst/>
                <a:latin typeface="+mn-lt"/>
                <a:ea typeface="+mn-ea"/>
                <a:cs typeface="+mn-cs"/>
              </a:rPr>
              <a:t>Environmental sampling at fire departments and firefighting training facilities where AFFF has been stored or released.</a:t>
            </a:r>
          </a:p>
          <a:p>
            <a:pPr lvl="0"/>
            <a:r>
              <a:rPr lang="en-US" sz="1200" kern="1200" dirty="0" smtClean="0">
                <a:solidFill>
                  <a:schemeClr val="tx1"/>
                </a:solidFill>
                <a:effectLst/>
                <a:latin typeface="+mn-lt"/>
                <a:ea typeface="+mn-ea"/>
                <a:cs typeface="+mn-cs"/>
              </a:rPr>
              <a:t>Establishment of PFAS cleanup standards for direct exposure to soil, soil leaching to groundwater, groundwater, surface water, and aquatic biota.</a:t>
            </a:r>
          </a:p>
          <a:p>
            <a:pPr lvl="0"/>
            <a:r>
              <a:rPr lang="en-US" sz="1200" kern="1200" dirty="0" smtClean="0">
                <a:solidFill>
                  <a:schemeClr val="tx1"/>
                </a:solidFill>
                <a:effectLst/>
                <a:latin typeface="+mn-lt"/>
                <a:ea typeface="+mn-ea"/>
                <a:cs typeface="+mn-cs"/>
              </a:rPr>
              <a:t>Continue to compel the investigation and cleanup of PFAS releases through existing statutory authority.</a:t>
            </a:r>
          </a:p>
          <a:p>
            <a:pPr lvl="0"/>
            <a:r>
              <a:rPr lang="en-US" sz="1200" kern="1200" dirty="0" smtClean="0">
                <a:solidFill>
                  <a:schemeClr val="tx1"/>
                </a:solidFill>
                <a:effectLst/>
                <a:latin typeface="+mn-lt"/>
                <a:ea typeface="+mn-ea"/>
                <a:cs typeface="+mn-cs"/>
              </a:rPr>
              <a:t>Continued involvement with regional state agencies and groups including NEWMOA, EPA Region 1, ECOS, NEIWPCC, and the Interstate Technology and Regulatory Council (ITRC) to share information related to PFAS sites, fate and transport, and remediation.</a:t>
            </a:r>
          </a:p>
          <a:p>
            <a:pPr lvl="0"/>
            <a:r>
              <a:rPr lang="en-US" sz="1200" kern="1200" dirty="0" smtClean="0">
                <a:solidFill>
                  <a:schemeClr val="tx1"/>
                </a:solidFill>
                <a:effectLst/>
                <a:latin typeface="+mn-lt"/>
                <a:ea typeface="+mn-ea"/>
                <a:cs typeface="+mn-cs"/>
              </a:rPr>
              <a:t>Collaboration with university researchers, environmental consultants, and others to keep abreast of emerging technologies for PFAS detection and cleanup and to evaluate the efficacy and applicability of such technologies in Connecticut.</a:t>
            </a:r>
          </a:p>
          <a:p>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44</a:t>
            </a:fld>
            <a:endParaRPr lang="en-US" dirty="0"/>
          </a:p>
        </p:txBody>
      </p:sp>
    </p:spTree>
    <p:extLst>
      <p:ext uri="{BB962C8B-B14F-4D97-AF65-F5344CB8AC3E}">
        <p14:creationId xmlns:p14="http://schemas.microsoft.com/office/powerpoint/2010/main" val="28786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Education, outreach, and communication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Establishment of a public outreach team consisting of DEEP and DPH personnel along with representatives of other state agencies as needed. On a case-by-case basis, this group may also include local officials. This team would provide risk communication to the public in response to environmental incidents that pose a real or perceived threat to human health. Team members would provide a variety of risk communication services, such as communications templates, physical canvasing of affected areas, printing and circulation of informational newsletters, and/or hosting of public meetings.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Collaboration with local emergency response personnel and utilization of existing communication plans to effectively disseminate information and inform the public.</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Continued participation in regional and national workgroups, conferences, and training opportunities.  These interactions provide the State Agencies with knowledge of the challenges facing states where PFAS contamination has been identified and the actions that these states are taking to address them.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Development and publication of a natural resources, human health, and financial impacts report that records past, existing, and future actions taken in Connecticut to address PFAS.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B50DA-9D99-4FA2-829E-6722A5383F5C}" type="slidenum">
              <a:rPr lang="en-US" smtClean="0"/>
              <a:t>45</a:t>
            </a:fld>
            <a:endParaRPr lang="en-US" dirty="0"/>
          </a:p>
        </p:txBody>
      </p:sp>
    </p:spTree>
    <p:extLst>
      <p:ext uri="{BB962C8B-B14F-4D97-AF65-F5344CB8AC3E}">
        <p14:creationId xmlns:p14="http://schemas.microsoft.com/office/powerpoint/2010/main" val="171118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B50DA-9D99-4FA2-829E-6722A5383F5C}" type="slidenum">
              <a:rPr lang="en-US" smtClean="0"/>
              <a:t>47</a:t>
            </a:fld>
            <a:endParaRPr lang="en-US" dirty="0"/>
          </a:p>
        </p:txBody>
      </p:sp>
    </p:spTree>
    <p:extLst>
      <p:ext uri="{BB962C8B-B14F-4D97-AF65-F5344CB8AC3E}">
        <p14:creationId xmlns:p14="http://schemas.microsoft.com/office/powerpoint/2010/main" val="647973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08534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pPr>
            <a:r>
              <a:rPr lang="en-US" sz="1200" kern="1200" baseline="0" dirty="0" smtClean="0">
                <a:solidFill>
                  <a:schemeClr val="tx1"/>
                </a:solidFill>
                <a:effectLst/>
                <a:latin typeface="Arial" charset="0"/>
                <a:ea typeface="+mn-ea"/>
                <a:cs typeface="Arial" charset="0"/>
              </a:rPr>
              <a:t>For biodegradation, there is very limited research in this area which really affords for new opportunities to improve the technology. There is some evidence of transformations of poly-</a:t>
            </a:r>
            <a:r>
              <a:rPr lang="en-US" sz="1200" kern="1200" baseline="0" dirty="0" err="1" smtClean="0">
                <a:solidFill>
                  <a:schemeClr val="tx1"/>
                </a:solidFill>
                <a:effectLst/>
                <a:latin typeface="Arial" charset="0"/>
                <a:ea typeface="+mn-ea"/>
                <a:cs typeface="Arial" charset="0"/>
              </a:rPr>
              <a:t>pfas</a:t>
            </a:r>
            <a:r>
              <a:rPr lang="en-US" sz="1200" kern="1200" baseline="0" dirty="0" smtClean="0">
                <a:solidFill>
                  <a:schemeClr val="tx1"/>
                </a:solidFill>
                <a:effectLst/>
                <a:latin typeface="Arial" charset="0"/>
                <a:ea typeface="+mn-ea"/>
                <a:cs typeface="Arial" charset="0"/>
              </a:rPr>
              <a:t>, but again very limited. One of the to be answered questions about biodegradation is will the technology be able to treat to the proposed standards.</a:t>
            </a:r>
          </a:p>
          <a:p>
            <a:pPr lvl="1">
              <a:spcBef>
                <a:spcPts val="0"/>
              </a:spcBef>
            </a:pPr>
            <a:endParaRPr lang="en-US" sz="1200" kern="1200" baseline="0" dirty="0" smtClean="0">
              <a:solidFill>
                <a:schemeClr val="tx1"/>
              </a:solidFill>
              <a:effectLst/>
              <a:latin typeface="Arial" charset="0"/>
              <a:ea typeface="+mn-ea"/>
              <a:cs typeface="Arial" charset="0"/>
            </a:endParaRPr>
          </a:p>
          <a:p>
            <a:pPr lvl="1">
              <a:spcBef>
                <a:spcPts val="0"/>
              </a:spcBef>
            </a:pPr>
            <a:r>
              <a:rPr lang="en-US" sz="1200" kern="1200" baseline="0" dirty="0" smtClean="0">
                <a:solidFill>
                  <a:schemeClr val="tx1"/>
                </a:solidFill>
                <a:effectLst/>
                <a:latin typeface="Arial" charset="0"/>
                <a:ea typeface="+mn-ea"/>
                <a:cs typeface="Arial" charset="0"/>
              </a:rPr>
              <a:t>For oxidative and reductive technologies, these approaches require high energy and reactive species such persulfate or hydroxyl radicals. And truly the chemistry can be complex which can result side-reactions that need to be characterized. I can tell you from first hand experience that research is ongoing in this area.</a:t>
            </a:r>
          </a:p>
          <a:p>
            <a:pPr lvl="1">
              <a:spcBef>
                <a:spcPts val="0"/>
              </a:spcBef>
            </a:pPr>
            <a:endParaRPr lang="en-US" sz="1200" kern="1200" baseline="0" dirty="0" smtClean="0">
              <a:solidFill>
                <a:schemeClr val="tx1"/>
              </a:solidFill>
              <a:effectLst/>
              <a:latin typeface="Arial" charset="0"/>
              <a:ea typeface="+mn-ea"/>
              <a:cs typeface="Arial" charset="0"/>
            </a:endParaRPr>
          </a:p>
          <a:p>
            <a:pPr lvl="1">
              <a:spcBef>
                <a:spcPts val="0"/>
              </a:spcBef>
            </a:pPr>
            <a:endParaRPr lang="en-US" sz="1200" kern="1200" baseline="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807945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56</a:t>
            </a:fld>
            <a:endParaRPr lang="en-AU" dirty="0"/>
          </a:p>
        </p:txBody>
      </p:sp>
    </p:spTree>
    <p:extLst>
      <p:ext uri="{BB962C8B-B14F-4D97-AF65-F5344CB8AC3E}">
        <p14:creationId xmlns:p14="http://schemas.microsoft.com/office/powerpoint/2010/main" val="3609849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Research on optimal treatment technologies of PFAS in water is ongoing. Of particular interest, is a study completed by the Water Research Foundation in 2016 evaluating 15 full-scale treatment systems throughout the U.S. (including two potable reuse treatment systems) for attenuation of PFAS. PFAS concentrations were measured in source waters located in ten different states and included surface water, groundwater, and treated wastewater. Source waters had PFAS concentrations ranging from 0.25 </a:t>
            </a:r>
            <a:r>
              <a:rPr lang="en-US" dirty="0" err="1" smtClean="0"/>
              <a:t>ppt</a:t>
            </a:r>
            <a:r>
              <a:rPr lang="en-US" dirty="0" smtClean="0"/>
              <a:t> to 370 </a:t>
            </a:r>
            <a:r>
              <a:rPr lang="en-US" dirty="0" err="1" smtClean="0"/>
              <a:t>ppt</a:t>
            </a:r>
            <a:r>
              <a:rPr lang="en-US" dirty="0" smtClean="0"/>
              <a:t> which is above the advisory level set by the EPA. Grab samples were taken before and after each treatment process for the study. Hopefully, those of you in the back can see this. I’ve color coded the removal efficiencies of the treatment methods with yellow being a removal efficiency of less than 10%, green being 10-90% and blue being greater than 90%. The study looked a wide range of treatment methods. Across the top, in the first four columns, we have aeration, coagulation/dissolved air floatation, coagulation/flocculation/sedimentation/granular or microfiltration, and oxidation/aeration/disinfection, which are all conventional treatment technologies commonly used by municipal and industrial facilities. Then we have more advanced technologies including anion exchange, granular activated carbon filtration, </a:t>
            </a:r>
            <a:r>
              <a:rPr lang="en-US" dirty="0" err="1" smtClean="0"/>
              <a:t>nanofiltration</a:t>
            </a:r>
            <a:r>
              <a:rPr lang="en-US" dirty="0" smtClean="0"/>
              <a:t>, and reverse osmosis. Down the left we have a the list of the 13 PFAS that were included in the study in order of increasing size, with the shorter chain compounds on the top and the longer chain compounds on the bottom. As you can see from the results, conventional treatment technologies had limited effectiveness on PFAS removal with less than 10% removed. GAC and AIX were much more effective, removing over 90% of the larger chain PFAS and 10 to 90% of the shorter chain PFAS. NF and RO were the most effective technologies, able to remove even the smallest PFAS chain included in the study. NF and RO are considerably more costly than AIX and GAC and were recommended as treatment strategies if shorter chain PFAS were present in the water. For larger chain PFAS, AIX and GAC were considered adequate treatment methods. However, the study concluded that all four treatments would need further investigation to determine optimal design parameters for PFAS removal, including considerations for disposal of reject streams and resin regeneration.</a:t>
            </a:r>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57</a:t>
            </a:fld>
            <a:endParaRPr lang="en-AU" dirty="0"/>
          </a:p>
        </p:txBody>
      </p:sp>
    </p:spTree>
    <p:extLst>
      <p:ext uri="{BB962C8B-B14F-4D97-AF65-F5344CB8AC3E}">
        <p14:creationId xmlns:p14="http://schemas.microsoft.com/office/powerpoint/2010/main" val="1747671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62</a:t>
            </a:fld>
            <a:endParaRPr lang="en-AU" dirty="0"/>
          </a:p>
        </p:txBody>
      </p:sp>
    </p:spTree>
    <p:extLst>
      <p:ext uri="{BB962C8B-B14F-4D97-AF65-F5344CB8AC3E}">
        <p14:creationId xmlns:p14="http://schemas.microsoft.com/office/powerpoint/2010/main" val="421289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So, what is the difference between per- and poly-PFAS and what does that mean for their fate and transport in the environment? To understand that, we’ll need to look at the molecules. Per-PFAS are fully fluorinated which means that they have fluorine atoms attached to all bonding sites along the carbon chain except where the functional group is attached as shown in this diagram. Carbon-fluorine bonds are very strong and difficult to degrade. Thus per-PFAS is very persistent in the environment. Poly-PFAS, however, are not fully fluorinated, which means an atom other than fluorine is attached to at least one of the bonding sites. This bond creates a “weak link” in the chain that is more likely to degrade. Because of this, poly-PFAS have the potential to be transformed into per-PFAS. These differences between the molecules affect how they move through the environment. Per-PFAS have high water solubility and low volatility, allowing them to be easily transported in surface and groundwater. Poly-PFAS, on the other hand, have low water solubility and high volatility, allowing them to easily move through the atmosphere. And since poly-PFAS can be transformed into per-PFAS, this could be one reason why PFOS and PFOA (both per-PFAS) have been found in remote areas far from known sources even though neither of them is volatile. It appears that poly-PFAS can travel long distances through the atmosphere to somewhere far from the source. They are then eventually degraded into per-PFAS. This relationship between per- and poly-PFAS is important when considering “background” contamination and source identification.</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9</a:t>
            </a:fld>
            <a:endParaRPr lang="en-AU" dirty="0"/>
          </a:p>
        </p:txBody>
      </p:sp>
    </p:spTree>
    <p:extLst>
      <p:ext uri="{BB962C8B-B14F-4D97-AF65-F5344CB8AC3E}">
        <p14:creationId xmlns:p14="http://schemas.microsoft.com/office/powerpoint/2010/main" val="4085454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GHD is evaluating alternatives for treating the groundwater at a former automobile parts manufacturing facility with hydrocarbon impacts from cutting fluids. While the contamination is mostly hydrocarbons, PFAS has been detected along with metals, and the client is looking to remove them from the groundwater. The dissolved organic carbon content ranges from 30-50 mg/L as carbon (or about 100 mg/L of chemical oxygen demand), which is significantly more than the 1 </a:t>
            </a:r>
            <a:r>
              <a:rPr lang="en-US" dirty="0" err="1" smtClean="0"/>
              <a:t>ug</a:t>
            </a:r>
            <a:r>
              <a:rPr lang="en-US" dirty="0" smtClean="0"/>
              <a:t>/L or ppb of total PFAS concentration.  So when we look at treatment technologies, carbon removal will likely drive costs and treatment selection.</a:t>
            </a:r>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64</a:t>
            </a:fld>
            <a:endParaRPr lang="en-AU" dirty="0"/>
          </a:p>
        </p:txBody>
      </p:sp>
    </p:spTree>
    <p:extLst>
      <p:ext uri="{BB962C8B-B14F-4D97-AF65-F5344CB8AC3E}">
        <p14:creationId xmlns:p14="http://schemas.microsoft.com/office/powerpoint/2010/main" val="928829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69</a:t>
            </a:fld>
            <a:endParaRPr lang="en-AU" dirty="0"/>
          </a:p>
        </p:txBody>
      </p:sp>
    </p:spTree>
    <p:extLst>
      <p:ext uri="{BB962C8B-B14F-4D97-AF65-F5344CB8AC3E}">
        <p14:creationId xmlns:p14="http://schemas.microsoft.com/office/powerpoint/2010/main" val="199851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As most of you know, PFAS have been rapidly gaining recognition as contaminants of emerging concern. The initial focus was on longer chain compounds such as PFOA and PFOS. Use of these compounds have since been phased out. In 2016, the EPA issued Lifetime Health Advisories for both PFOA and PFOS of 70 parts per trillion in drinking water. But as you can see from this figure, this is just the tip of the PFAS iceberg. Other </a:t>
            </a:r>
            <a:r>
              <a:rPr lang="en-US" sz="1200" kern="1200" dirty="0" err="1" smtClean="0">
                <a:solidFill>
                  <a:schemeClr val="tx1"/>
                </a:solidFill>
                <a:effectLst/>
                <a:latin typeface="Arial" charset="0"/>
                <a:ea typeface="+mn-ea"/>
                <a:cs typeface="Arial" charset="0"/>
              </a:rPr>
              <a:t>perfluorinated</a:t>
            </a:r>
            <a:r>
              <a:rPr lang="en-US" sz="1200" kern="1200" dirty="0" smtClean="0">
                <a:solidFill>
                  <a:schemeClr val="tx1"/>
                </a:solidFill>
                <a:effectLst/>
                <a:latin typeface="Arial" charset="0"/>
                <a:ea typeface="+mn-ea"/>
                <a:cs typeface="Arial" charset="0"/>
              </a:rPr>
              <a:t> compounds and </a:t>
            </a:r>
            <a:r>
              <a:rPr lang="en-US" sz="1200" kern="1200" dirty="0" err="1" smtClean="0">
                <a:solidFill>
                  <a:schemeClr val="tx1"/>
                </a:solidFill>
                <a:effectLst/>
                <a:latin typeface="Arial" charset="0"/>
                <a:ea typeface="+mn-ea"/>
                <a:cs typeface="Arial" charset="0"/>
              </a:rPr>
              <a:t>polyfluorinated</a:t>
            </a:r>
            <a:r>
              <a:rPr lang="en-US" sz="1200" kern="1200" dirty="0" smtClean="0">
                <a:solidFill>
                  <a:schemeClr val="tx1"/>
                </a:solidFill>
                <a:effectLst/>
                <a:latin typeface="Arial" charset="0"/>
                <a:ea typeface="+mn-ea"/>
                <a:cs typeface="Arial" charset="0"/>
              </a:rPr>
              <a:t> compounds have started to and will continue to gain attention. Some of these newer compounds were introduced as replacement chemicals. For example, </a:t>
            </a:r>
            <a:r>
              <a:rPr lang="en-US" sz="1200" kern="1200" dirty="0" err="1" smtClean="0">
                <a:solidFill>
                  <a:schemeClr val="tx1"/>
                </a:solidFill>
                <a:effectLst/>
                <a:latin typeface="Arial" charset="0"/>
                <a:ea typeface="+mn-ea"/>
                <a:cs typeface="Arial" charset="0"/>
              </a:rPr>
              <a:t>GenX</a:t>
            </a:r>
            <a:r>
              <a:rPr lang="en-US" sz="1200" kern="1200" dirty="0" smtClean="0">
                <a:solidFill>
                  <a:schemeClr val="tx1"/>
                </a:solidFill>
                <a:effectLst/>
                <a:latin typeface="Arial" charset="0"/>
                <a:ea typeface="+mn-ea"/>
                <a:cs typeface="Arial" charset="0"/>
              </a:rPr>
              <a:t> was introduced to replace PFOA.</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1FD8731-F792-4139-A240-9ADB62EC1891}" type="slidenum">
              <a:rPr lang="en-AU" smtClean="0"/>
              <a:pPr/>
              <a:t>10</a:t>
            </a:fld>
            <a:endParaRPr lang="en-AU" dirty="0"/>
          </a:p>
        </p:txBody>
      </p:sp>
    </p:spTree>
    <p:extLst>
      <p:ext uri="{BB962C8B-B14F-4D97-AF65-F5344CB8AC3E}">
        <p14:creationId xmlns:p14="http://schemas.microsoft.com/office/powerpoint/2010/main" val="37332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PFAS have been in use since the 1940s and come from a wide range of sources such as household products, firefighting foams, and industrial processes. They are known to </a:t>
            </a:r>
            <a:r>
              <a:rPr lang="en-US" sz="1200" kern="1200" dirty="0" err="1" smtClean="0">
                <a:solidFill>
                  <a:schemeClr val="tx1"/>
                </a:solidFill>
                <a:effectLst/>
                <a:latin typeface="Arial" charset="0"/>
                <a:ea typeface="+mn-ea"/>
                <a:cs typeface="Arial" charset="0"/>
              </a:rPr>
              <a:t>bioaccumulate</a:t>
            </a:r>
            <a:r>
              <a:rPr lang="en-US" sz="1200" kern="1200" dirty="0" smtClean="0">
                <a:solidFill>
                  <a:schemeClr val="tx1"/>
                </a:solidFill>
                <a:effectLst/>
                <a:latin typeface="Arial" charset="0"/>
                <a:ea typeface="+mn-ea"/>
                <a:cs typeface="Arial" charset="0"/>
              </a:rPr>
              <a:t> in environment and in the human body, which may cause health problems such as infertility, developmental problems in children, and cancer.</a:t>
            </a:r>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11</a:t>
            </a:fld>
            <a:endParaRPr lang="en-AU" dirty="0"/>
          </a:p>
        </p:txBody>
      </p:sp>
    </p:spTree>
    <p:extLst>
      <p:ext uri="{BB962C8B-B14F-4D97-AF65-F5344CB8AC3E}">
        <p14:creationId xmlns:p14="http://schemas.microsoft.com/office/powerpoint/2010/main" val="205826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Arial" charset="0"/>
              </a:rPr>
              <a:t>Manufacturing industries are a key contributor of PFAS to the environment. Processes in these industries can generate PFAS in landfill leachate, wastewater treatment plant effluent, airports, and firefighting training facilities.</a:t>
            </a:r>
          </a:p>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12</a:t>
            </a:fld>
            <a:endParaRPr lang="en-AU" dirty="0"/>
          </a:p>
        </p:txBody>
      </p:sp>
    </p:spTree>
    <p:extLst>
      <p:ext uri="{BB962C8B-B14F-4D97-AF65-F5344CB8AC3E}">
        <p14:creationId xmlns:p14="http://schemas.microsoft.com/office/powerpoint/2010/main" val="318186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13</a:t>
            </a:fld>
            <a:endParaRPr lang="en-AU" dirty="0"/>
          </a:p>
        </p:txBody>
      </p:sp>
    </p:spTree>
    <p:extLst>
      <p:ext uri="{BB962C8B-B14F-4D97-AF65-F5344CB8AC3E}">
        <p14:creationId xmlns:p14="http://schemas.microsoft.com/office/powerpoint/2010/main" val="118392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14</a:t>
            </a:fld>
            <a:endParaRPr lang="en-AU" dirty="0"/>
          </a:p>
        </p:txBody>
      </p:sp>
    </p:spTree>
    <p:extLst>
      <p:ext uri="{BB962C8B-B14F-4D97-AF65-F5344CB8AC3E}">
        <p14:creationId xmlns:p14="http://schemas.microsoft.com/office/powerpoint/2010/main" val="368898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6754" y="504825"/>
            <a:ext cx="726440" cy="71373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subTitle" idx="1"/>
          </p:nvPr>
        </p:nvSpPr>
        <p:spPr>
          <a:xfrm>
            <a:off x="454025" y="3067050"/>
            <a:ext cx="6375400" cy="649288"/>
          </a:xfrm>
        </p:spPr>
        <p:txBody>
          <a:bodyPr/>
          <a:lstStyle>
            <a:lvl1pPr>
              <a:defRPr sz="1600"/>
            </a:lvl1pPr>
          </a:lstStyle>
          <a:p>
            <a:pPr lvl="0"/>
            <a:r>
              <a:rPr lang="en-US" noProof="0" dirty="0" smtClean="0"/>
              <a:t>Click to edit Master subtitle style</a:t>
            </a:r>
          </a:p>
        </p:txBody>
      </p:sp>
      <p:sp>
        <p:nvSpPr>
          <p:cNvPr id="5136" name="Rectangle 16"/>
          <p:cNvSpPr>
            <a:spLocks noGrp="1" noChangeArrowheads="1"/>
          </p:cNvSpPr>
          <p:nvPr>
            <p:ph type="ctrTitle"/>
          </p:nvPr>
        </p:nvSpPr>
        <p:spPr>
          <a:xfrm>
            <a:off x="454025" y="1909763"/>
            <a:ext cx="7740650" cy="1181100"/>
          </a:xfrm>
        </p:spPr>
        <p:txBody>
          <a:bodyPr/>
          <a:lstStyle>
            <a:lvl1pPr>
              <a:defRPr sz="3000"/>
            </a:lvl1pPr>
          </a:lstStyle>
          <a:p>
            <a:pPr lvl="0"/>
            <a:r>
              <a:rPr kumimoji="0" lang="en-US" sz="2400" b="0" i="0" u="none" strike="noStrike" kern="0" cap="none" spc="0" normalizeH="0" baseline="0" noProof="0" dirty="0" smtClean="0">
                <a:ln>
                  <a:noFill/>
                </a:ln>
                <a:solidFill>
                  <a:srgbClr val="000000"/>
                </a:solidFill>
                <a:effectLst/>
                <a:uLnTx/>
                <a:uFillTx/>
                <a:latin typeface="Arial Black"/>
                <a:cs typeface="Arial"/>
              </a:rPr>
              <a:t>Click to edit Master title style</a:t>
            </a:r>
            <a:endParaRPr lang="en-US" noProof="0" dirty="0" smtClean="0"/>
          </a:p>
        </p:txBody>
      </p:sp>
      <p:sp>
        <p:nvSpPr>
          <p:cNvPr id="5137" name="Rectangle 17"/>
          <p:cNvSpPr>
            <a:spLocks noChangeArrowheads="1"/>
          </p:cNvSpPr>
          <p:nvPr userDrawn="1"/>
        </p:nvSpPr>
        <p:spPr bwMode="auto">
          <a:xfrm>
            <a:off x="0" y="0"/>
            <a:ext cx="9144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3200"/>
            </a:lvl1pPr>
            <a:lvl2pPr marL="287338" marR="0" indent="-285750" algn="l" defTabSz="914400" rtl="0" eaLnBrk="1" fontAlgn="base" latinLnBrk="0" hangingPunct="1">
              <a:lnSpc>
                <a:spcPct val="100000"/>
              </a:lnSpc>
              <a:spcBef>
                <a:spcPct val="20000"/>
              </a:spcBef>
              <a:spcAft>
                <a:spcPct val="0"/>
              </a:spcAft>
              <a:buClrTx/>
              <a:buSzTx/>
              <a:buFontTx/>
              <a:buChar char="•"/>
              <a:tabLst/>
              <a:defRPr sz="2800"/>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2400"/>
            </a:lvl3pPr>
            <a:lvl4pPr marL="973138" marR="0" indent="-369888" algn="l" defTabSz="914400" rtl="0" eaLnBrk="1" fontAlgn="base" latinLnBrk="0" hangingPunct="1">
              <a:lnSpc>
                <a:spcPct val="100000"/>
              </a:lnSpc>
              <a:spcBef>
                <a:spcPct val="20000"/>
              </a:spcBef>
              <a:spcAft>
                <a:spcPct val="0"/>
              </a:spcAft>
              <a:buClrTx/>
              <a:buSzTx/>
              <a:buFontTx/>
              <a:buChar char="•"/>
              <a:tabLst/>
              <a:defRPr sz="2000"/>
            </a:lvl4pPr>
            <a:lvl5pPr marL="2057400" marR="0" indent="-228600" algn="l" defTabSz="914400" rtl="0" eaLnBrk="1" fontAlgn="base" latinLnBrk="0" hangingPunct="1">
              <a:lnSpc>
                <a:spcPct val="100000"/>
              </a:lnSpc>
              <a:spcBef>
                <a:spcPct val="20000"/>
              </a:spcBef>
              <a:spcAft>
                <a:spcPct val="0"/>
              </a:spcAft>
              <a:buClrTx/>
              <a:buSzTx/>
              <a:buFontTx/>
              <a:buChar char="»"/>
              <a:tabLst/>
              <a:defRPr sz="2000"/>
            </a:lvl5pPr>
            <a:lvl6pPr>
              <a:defRPr sz="2000"/>
            </a:lvl6pPr>
            <a:lvl7pPr>
              <a:defRPr sz="2000"/>
            </a:lvl7pPr>
            <a:lvl8pPr>
              <a:defRPr sz="2000"/>
            </a:lvl8pPr>
            <a:lvl9pPr>
              <a:defRPr sz="20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smtClean="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mn-lt"/>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276882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2146036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28509597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7400" cy="56038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5613" y="273050"/>
            <a:ext cx="6019800" cy="560387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30198201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ve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6CBFF6-7F03-4300-8763-C7F0EE7D91BD}" type="datetime1">
              <a:rPr lang="en-US" smtClean="0"/>
              <a:t>12/5/2019</a:t>
            </a:fld>
            <a:endParaRPr lang="en-US" dirty="0"/>
          </a:p>
        </p:txBody>
      </p:sp>
      <p:sp>
        <p:nvSpPr>
          <p:cNvPr id="5" name="Footer Placeholder 4"/>
          <p:cNvSpPr>
            <a:spLocks noGrp="1"/>
          </p:cNvSpPr>
          <p:nvPr>
            <p:ph type="ftr" sz="quarter" idx="11"/>
          </p:nvPr>
        </p:nvSpPr>
        <p:spPr/>
        <p:txBody>
          <a:bodyPr/>
          <a:lstStyle/>
          <a:p>
            <a:r>
              <a:rPr lang="en-US" dirty="0" smtClean="0"/>
              <a:t>CONNECTICUT DEPARTMENT of  PUBLIC HEALTH</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A916F42-3B8C-47A1-B86D-0FFEB9E864B9}" type="slidenum">
              <a:rPr lang="en-US" smtClean="0"/>
              <a:t>‹#›</a:t>
            </a:fld>
            <a:endParaRPr lang="en-US" dirty="0"/>
          </a:p>
        </p:txBody>
      </p:sp>
      <p:pic>
        <p:nvPicPr>
          <p:cNvPr id="7" name="Picture 6"/>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 y="1"/>
            <a:ext cx="9165431" cy="6877051"/>
          </a:xfrm>
          <a:prstGeom prst="rect">
            <a:avLst/>
          </a:prstGeom>
        </p:spPr>
      </p:pic>
      <p:sp>
        <p:nvSpPr>
          <p:cNvPr id="8" name="Title 1"/>
          <p:cNvSpPr txBox="1">
            <a:spLocks/>
          </p:cNvSpPr>
          <p:nvPr userDrawn="1"/>
        </p:nvSpPr>
        <p:spPr>
          <a:xfrm>
            <a:off x="-55246" y="5350004"/>
            <a:ext cx="9152255" cy="117079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smtClean="0">
                <a:solidFill>
                  <a:schemeClr val="accent2"/>
                </a:solidFill>
                <a:latin typeface="Calibri" panose="020F0502020204030204" pitchFamily="34" charset="0"/>
                <a:cs typeface="Arial" panose="020B0604020202020204" pitchFamily="34" charset="0"/>
              </a:rPr>
              <a:t>Led</a:t>
            </a:r>
            <a:r>
              <a:rPr lang="en-US" sz="2100" b="1" baseline="0" dirty="0" smtClean="0">
                <a:solidFill>
                  <a:schemeClr val="accent2"/>
                </a:solidFill>
                <a:latin typeface="Calibri" panose="020F0502020204030204" pitchFamily="34" charset="0"/>
                <a:cs typeface="Arial" panose="020B0604020202020204" pitchFamily="34" charset="0"/>
              </a:rPr>
              <a:t> b</a:t>
            </a:r>
            <a:r>
              <a:rPr lang="en-US" sz="2100" b="1" dirty="0" smtClean="0">
                <a:solidFill>
                  <a:schemeClr val="accent2"/>
                </a:solidFill>
                <a:latin typeface="Calibri" panose="020F0502020204030204" pitchFamily="34" charset="0"/>
                <a:cs typeface="Arial" panose="020B0604020202020204" pitchFamily="34" charset="0"/>
              </a:rPr>
              <a:t>y the </a:t>
            </a:r>
          </a:p>
          <a:p>
            <a:pPr algn="ctr"/>
            <a:r>
              <a:rPr lang="en-US" sz="2100" b="1" dirty="0" smtClean="0">
                <a:solidFill>
                  <a:schemeClr val="accent2"/>
                </a:solidFill>
                <a:latin typeface="Calibri" panose="020F0502020204030204" pitchFamily="34" charset="0"/>
                <a:cs typeface="Arial" panose="020B0604020202020204" pitchFamily="34" charset="0"/>
              </a:rPr>
              <a:t>DEPARTMENT </a:t>
            </a:r>
            <a:r>
              <a:rPr lang="en-US" sz="1350" b="1" dirty="0" smtClean="0">
                <a:solidFill>
                  <a:schemeClr val="bg2">
                    <a:lumMod val="50000"/>
                  </a:schemeClr>
                </a:solidFill>
                <a:latin typeface="Lucida Calligraphy" panose="03010101010101010101" pitchFamily="66" charset="0"/>
                <a:cs typeface="Arial" panose="020B0604020202020204" pitchFamily="34" charset="0"/>
              </a:rPr>
              <a:t>of</a:t>
            </a:r>
            <a:r>
              <a:rPr lang="en-US" sz="2100" dirty="0" smtClean="0">
                <a:solidFill>
                  <a:schemeClr val="bg2">
                    <a:lumMod val="50000"/>
                  </a:schemeClr>
                </a:solidFill>
                <a:latin typeface="Calibri" panose="020F0502020204030204" pitchFamily="34" charset="0"/>
                <a:cs typeface="Arial" panose="020B0604020202020204" pitchFamily="34" charset="0"/>
              </a:rPr>
              <a:t> </a:t>
            </a:r>
            <a:r>
              <a:rPr lang="en-US" sz="2100" b="1" dirty="0" smtClean="0">
                <a:solidFill>
                  <a:schemeClr val="accent2"/>
                </a:solidFill>
                <a:latin typeface="Calibri" panose="020F0502020204030204" pitchFamily="34" charset="0"/>
                <a:cs typeface="Arial" panose="020B0604020202020204" pitchFamily="34" charset="0"/>
              </a:rPr>
              <a:t>PUBLIC HEALTH</a:t>
            </a:r>
          </a:p>
          <a:p>
            <a:pPr marL="0" marR="0" lvl="0" indent="0" algn="ctr" defTabSz="685800" rtl="0" eaLnBrk="1" fontAlgn="auto" latinLnBrk="0" hangingPunct="1">
              <a:lnSpc>
                <a:spcPct val="90000"/>
              </a:lnSpc>
              <a:spcBef>
                <a:spcPct val="0"/>
              </a:spcBef>
              <a:spcAft>
                <a:spcPts val="0"/>
              </a:spcAft>
              <a:buClrTx/>
              <a:buSzTx/>
              <a:buFontTx/>
              <a:buNone/>
              <a:tabLst/>
              <a:defRPr/>
            </a:pPr>
            <a:r>
              <a:rPr lang="en-US" sz="2100" b="1" dirty="0" smtClean="0">
                <a:solidFill>
                  <a:schemeClr val="accent2"/>
                </a:solidFill>
                <a:latin typeface="Calibri" panose="020F0502020204030204" pitchFamily="34" charset="0"/>
                <a:cs typeface="Arial" panose="020B0604020202020204" pitchFamily="34" charset="0"/>
              </a:rPr>
              <a:t>DEPARTMENT </a:t>
            </a:r>
            <a:r>
              <a:rPr lang="en-US" sz="1350" b="1" dirty="0" smtClean="0">
                <a:solidFill>
                  <a:schemeClr val="bg2">
                    <a:lumMod val="50000"/>
                  </a:schemeClr>
                </a:solidFill>
                <a:latin typeface="Lucida Calligraphy" panose="03010101010101010101" pitchFamily="66" charset="0"/>
                <a:cs typeface="Arial" panose="020B0604020202020204" pitchFamily="34" charset="0"/>
              </a:rPr>
              <a:t>of</a:t>
            </a:r>
            <a:r>
              <a:rPr lang="en-US" sz="2100" dirty="0" smtClean="0">
                <a:solidFill>
                  <a:schemeClr val="bg2">
                    <a:lumMod val="50000"/>
                  </a:schemeClr>
                </a:solidFill>
                <a:latin typeface="Calibri" panose="020F0502020204030204" pitchFamily="34" charset="0"/>
                <a:cs typeface="Arial" panose="020B0604020202020204" pitchFamily="34" charset="0"/>
              </a:rPr>
              <a:t> </a:t>
            </a:r>
            <a:r>
              <a:rPr lang="en-US" sz="2100" b="1" dirty="0" smtClean="0">
                <a:solidFill>
                  <a:schemeClr val="accent2"/>
                </a:solidFill>
                <a:latin typeface="Calibri" panose="020F0502020204030204" pitchFamily="34" charset="0"/>
                <a:cs typeface="Arial" panose="020B0604020202020204" pitchFamily="34" charset="0"/>
              </a:rPr>
              <a:t>ENERGY</a:t>
            </a:r>
            <a:r>
              <a:rPr lang="en-US" sz="2100" b="1" baseline="0" dirty="0" smtClean="0">
                <a:solidFill>
                  <a:schemeClr val="accent2"/>
                </a:solidFill>
                <a:latin typeface="Calibri" panose="020F0502020204030204" pitchFamily="34" charset="0"/>
                <a:cs typeface="Arial" panose="020B0604020202020204" pitchFamily="34" charset="0"/>
              </a:rPr>
              <a:t> AND ENVIRONMENTAL PROTECTION</a:t>
            </a:r>
            <a:endParaRPr lang="en-US" sz="2100" b="1" dirty="0" smtClean="0">
              <a:solidFill>
                <a:schemeClr val="accent2"/>
              </a:solidFill>
              <a:latin typeface="Calibri" panose="020F0502020204030204" pitchFamily="34" charset="0"/>
              <a:cs typeface="Arial" panose="020B0604020202020204" pitchFamily="34" charset="0"/>
            </a:endParaRPr>
          </a:p>
          <a:p>
            <a:pPr algn="ctr"/>
            <a:endParaRPr lang="en-US" sz="2100" b="1" dirty="0" smtClean="0">
              <a:solidFill>
                <a:schemeClr val="accent2"/>
              </a:solidFill>
              <a:latin typeface="Calibri" panose="020F0502020204030204" pitchFamily="34" charset="0"/>
              <a:cs typeface="Arial" panose="020B0604020202020204" pitchFamily="34" charset="0"/>
            </a:endParaRPr>
          </a:p>
        </p:txBody>
      </p:sp>
      <p:sp>
        <p:nvSpPr>
          <p:cNvPr id="9" name="Snip Diagonal Corner Rectangle 8"/>
          <p:cNvSpPr/>
          <p:nvPr userDrawn="1"/>
        </p:nvSpPr>
        <p:spPr>
          <a:xfrm>
            <a:off x="-8257" y="2615605"/>
            <a:ext cx="9152257" cy="1324378"/>
          </a:xfrm>
          <a:prstGeom prst="snip2DiagRect">
            <a:avLst/>
          </a:prstGeom>
          <a:solidFill>
            <a:srgbClr val="2827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ight Triangle 9"/>
          <p:cNvSpPr/>
          <p:nvPr userDrawn="1"/>
        </p:nvSpPr>
        <p:spPr>
          <a:xfrm>
            <a:off x="-8256" y="2126093"/>
            <a:ext cx="9001125" cy="489513"/>
          </a:xfrm>
          <a:prstGeom prst="rtTriangle">
            <a:avLst/>
          </a:prstGeom>
          <a:solidFill>
            <a:srgbClr val="0082C8">
              <a:alpha val="59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11" name="Right Triangle 10"/>
          <p:cNvSpPr/>
          <p:nvPr userDrawn="1"/>
        </p:nvSpPr>
        <p:spPr>
          <a:xfrm flipH="1" flipV="1">
            <a:off x="132978" y="3939983"/>
            <a:ext cx="9011021" cy="538709"/>
          </a:xfrm>
          <a:prstGeom prst="rtTriangle">
            <a:avLst/>
          </a:prstGeom>
          <a:solidFill>
            <a:srgbClr val="0082C8">
              <a:alpha val="59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2" name="TextBox 1"/>
          <p:cNvSpPr txBox="1"/>
          <p:nvPr userDrawn="1"/>
        </p:nvSpPr>
        <p:spPr>
          <a:xfrm>
            <a:off x="38734" y="2915005"/>
            <a:ext cx="9058275" cy="507831"/>
          </a:xfrm>
          <a:prstGeom prst="rect">
            <a:avLst/>
          </a:prstGeom>
          <a:noFill/>
        </p:spPr>
        <p:txBody>
          <a:bodyPr wrap="square" rtlCol="0">
            <a:spAutoFit/>
          </a:bodyPr>
          <a:lstStyle/>
          <a:p>
            <a:pPr algn="ctr"/>
            <a:r>
              <a:rPr lang="en-US" sz="2700" dirty="0" smtClean="0">
                <a:solidFill>
                  <a:schemeClr val="bg1"/>
                </a:solidFill>
                <a:latin typeface="+mn-lt"/>
              </a:rPr>
              <a:t>CONNECTICUT</a:t>
            </a:r>
            <a:r>
              <a:rPr lang="en-US" sz="2700" baseline="0" dirty="0" smtClean="0">
                <a:solidFill>
                  <a:schemeClr val="bg1"/>
                </a:solidFill>
                <a:latin typeface="+mn-lt"/>
              </a:rPr>
              <a:t> </a:t>
            </a:r>
            <a:r>
              <a:rPr lang="en-US" sz="2700" dirty="0" smtClean="0">
                <a:solidFill>
                  <a:schemeClr val="bg1"/>
                </a:solidFill>
                <a:latin typeface="+mn-lt"/>
              </a:rPr>
              <a:t>INTERAGENCY</a:t>
            </a:r>
            <a:r>
              <a:rPr lang="en-US" sz="2700" baseline="0" dirty="0" smtClean="0">
                <a:solidFill>
                  <a:schemeClr val="bg1"/>
                </a:solidFill>
                <a:latin typeface="+mn-lt"/>
              </a:rPr>
              <a:t> PFAS TASK FORCE</a:t>
            </a:r>
            <a:endParaRPr lang="en-US" sz="2700" dirty="0">
              <a:solidFill>
                <a:schemeClr val="bg1"/>
              </a:solidFill>
              <a:latin typeface="Arial Rounded MT Bold" panose="020F0704030504030204" pitchFamily="34" charset="0"/>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24" y="5389611"/>
            <a:ext cx="1004121" cy="1331864"/>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4743" y="5350003"/>
            <a:ext cx="938126" cy="1331864"/>
          </a:xfrm>
          <a:prstGeom prst="rect">
            <a:avLst/>
          </a:prstGeom>
        </p:spPr>
      </p:pic>
      <p:sp>
        <p:nvSpPr>
          <p:cNvPr id="13" name="TextBox 12"/>
          <p:cNvSpPr txBox="1"/>
          <p:nvPr userDrawn="1"/>
        </p:nvSpPr>
        <p:spPr>
          <a:xfrm>
            <a:off x="1677579" y="4168833"/>
            <a:ext cx="5686603" cy="646331"/>
          </a:xfrm>
          <a:prstGeom prst="rect">
            <a:avLst/>
          </a:prstGeom>
          <a:noFill/>
        </p:spPr>
        <p:txBody>
          <a:bodyPr wrap="square" rtlCol="0">
            <a:spAutoFit/>
          </a:bodyPr>
          <a:lstStyle/>
          <a:p>
            <a:pPr algn="ctr"/>
            <a:r>
              <a:rPr lang="en-US" sz="1200" b="1" dirty="0" smtClean="0"/>
              <a:t>September 18</a:t>
            </a:r>
            <a:r>
              <a:rPr lang="en-US" sz="1200" b="1" baseline="0" dirty="0" smtClean="0"/>
              <a:t>, 2019</a:t>
            </a:r>
          </a:p>
          <a:p>
            <a:pPr algn="ctr"/>
            <a:r>
              <a:rPr lang="en-US" sz="1200" b="1" baseline="0" dirty="0" smtClean="0"/>
              <a:t>1:30-3:00 pm</a:t>
            </a:r>
          </a:p>
          <a:p>
            <a:pPr algn="ctr"/>
            <a:r>
              <a:rPr lang="en-US" sz="1200" b="1" baseline="0" dirty="0" smtClean="0"/>
              <a:t>Hearing Room 1-D, Legislative Office Building</a:t>
            </a:r>
            <a:endParaRPr lang="en-US" sz="1200" b="1" dirty="0"/>
          </a:p>
        </p:txBody>
      </p:sp>
    </p:spTree>
    <p:extLst>
      <p:ext uri="{BB962C8B-B14F-4D97-AF65-F5344CB8AC3E}">
        <p14:creationId xmlns:p14="http://schemas.microsoft.com/office/powerpoint/2010/main" val="83451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19752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210154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43903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68297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9141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8089744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648323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24878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B80F-0354-4E1F-9884-5E9344292099}" type="datetime1">
              <a:rPr lang="en-US" smtClean="0"/>
              <a:t>12/5/2019</a:t>
            </a:fld>
            <a:endParaRPr lang="en-US" dirty="0"/>
          </a:p>
        </p:txBody>
      </p:sp>
      <p:sp>
        <p:nvSpPr>
          <p:cNvPr id="3" name="Footer Placeholder 2"/>
          <p:cNvSpPr>
            <a:spLocks noGrp="1"/>
          </p:cNvSpPr>
          <p:nvPr>
            <p:ph type="ftr" sz="quarter" idx="11"/>
          </p:nvPr>
        </p:nvSpPr>
        <p:spPr>
          <a:xfrm>
            <a:off x="2806958" y="6200775"/>
            <a:ext cx="4012901" cy="577866"/>
          </a:xfrm>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a:xfrm>
            <a:off x="7158037" y="6356351"/>
            <a:ext cx="1357313" cy="365125"/>
          </a:xfrm>
          <a:prstGeom prst="rect">
            <a:avLst/>
          </a:prstGeom>
        </p:spPr>
        <p:txBody>
          <a:bodyPr/>
          <a:lstStyle/>
          <a:p>
            <a:fld id="{6A916F42-3B8C-47A1-B86D-0FFEB9E864B9}" type="slidenum">
              <a:rPr lang="en-US" smtClean="0"/>
              <a:t>‹#›</a:t>
            </a:fld>
            <a:endParaRPr lang="en-US" dirty="0"/>
          </a:p>
        </p:txBody>
      </p:sp>
      <p:sp>
        <p:nvSpPr>
          <p:cNvPr id="5" name="Title 1"/>
          <p:cNvSpPr>
            <a:spLocks noGrp="1"/>
          </p:cNvSpPr>
          <p:nvPr>
            <p:ph type="title"/>
          </p:nvPr>
        </p:nvSpPr>
        <p:spPr>
          <a:xfrm>
            <a:off x="1190625" y="365126"/>
            <a:ext cx="7324725" cy="455403"/>
          </a:xfrm>
        </p:spPr>
        <p:txBody>
          <a:bodyPr>
            <a:noAutofit/>
          </a:bodyPr>
          <a:lstStyle>
            <a:lvl1pPr>
              <a:defRPr sz="3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10434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14363796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dirty="0" smtClean="0"/>
              <a:t>Click to edit Master text styles</a:t>
            </a:r>
          </a:p>
        </p:txBody>
      </p:sp>
    </p:spTree>
    <p:extLst>
      <p:ext uri="{BB962C8B-B14F-4D97-AF65-F5344CB8AC3E}">
        <p14:creationId xmlns:p14="http://schemas.microsoft.com/office/powerpoint/2010/main" val="42056599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5613" y="1909763"/>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909763"/>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22976254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400"/>
            </a:lvl1pPr>
            <a:lvl2pPr marL="287338" marR="0" indent="-285750" algn="l" defTabSz="914400" rtl="0" eaLnBrk="1" fontAlgn="base" latinLnBrk="0" hangingPunct="1">
              <a:lnSpc>
                <a:spcPct val="100000"/>
              </a:lnSpc>
              <a:spcBef>
                <a:spcPct val="20000"/>
              </a:spcBef>
              <a:spcAft>
                <a:spcPct val="0"/>
              </a:spcAft>
              <a:buClrTx/>
              <a:buSzTx/>
              <a:buFontTx/>
              <a:buChar char="•"/>
              <a:tabLst/>
              <a:defRPr sz="2000"/>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1800"/>
            </a:lvl3pPr>
            <a:lvl4pPr marL="973138" marR="0" indent="-369888" algn="l" defTabSz="914400" rtl="0" eaLnBrk="1" fontAlgn="base" latinLnBrk="0" hangingPunct="1">
              <a:lnSpc>
                <a:spcPct val="100000"/>
              </a:lnSpc>
              <a:spcBef>
                <a:spcPct val="20000"/>
              </a:spcBef>
              <a:spcAft>
                <a:spcPct val="0"/>
              </a:spcAft>
              <a:buClrTx/>
              <a:buSzTx/>
              <a:buFontTx/>
              <a:buChar char="•"/>
              <a:tabLst/>
              <a:defRPr sz="1600"/>
            </a:lvl4pPr>
            <a:lvl5pPr marL="2057400" marR="0" indent="-228600" algn="l" defTabSz="914400" rtl="0" eaLnBrk="1" fontAlgn="base" latinLnBrk="0" hangingPunct="1">
              <a:lnSpc>
                <a:spcPct val="100000"/>
              </a:lnSpc>
              <a:spcBef>
                <a:spcPct val="20000"/>
              </a:spcBef>
              <a:spcAft>
                <a:spcPct val="0"/>
              </a:spcAft>
              <a:buClrTx/>
              <a:buSzTx/>
              <a:buFontTx/>
              <a:buChar char="»"/>
              <a:tabLst/>
              <a:defRPr sz="16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smtClean="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mn-lt"/>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400"/>
            </a:lvl1pPr>
            <a:lvl2pPr marL="287338" marR="0" indent="-285750" algn="l" defTabSz="914400" rtl="0" eaLnBrk="1" fontAlgn="base" latinLnBrk="0" hangingPunct="1">
              <a:lnSpc>
                <a:spcPct val="100000"/>
              </a:lnSpc>
              <a:spcBef>
                <a:spcPct val="20000"/>
              </a:spcBef>
              <a:spcAft>
                <a:spcPct val="0"/>
              </a:spcAft>
              <a:buClrTx/>
              <a:buSzTx/>
              <a:buFontTx/>
              <a:buChar char="•"/>
              <a:tabLst/>
              <a:defRPr sz="2000"/>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1800"/>
            </a:lvl3pPr>
            <a:lvl4pPr marL="973138" marR="0" indent="-369888" algn="l" defTabSz="914400" rtl="0" eaLnBrk="1" fontAlgn="base" latinLnBrk="0" hangingPunct="1">
              <a:lnSpc>
                <a:spcPct val="100000"/>
              </a:lnSpc>
              <a:spcBef>
                <a:spcPct val="20000"/>
              </a:spcBef>
              <a:spcAft>
                <a:spcPct val="0"/>
              </a:spcAft>
              <a:buClrTx/>
              <a:buSzTx/>
              <a:buFontTx/>
              <a:buChar char="•"/>
              <a:tabLst/>
              <a:defRPr sz="1600"/>
            </a:lvl4pPr>
            <a:lvl5pPr marL="2057400" marR="0" indent="-228600" algn="l" defTabSz="914400" rtl="0" eaLnBrk="1" fontAlgn="base" latinLnBrk="0" hangingPunct="1">
              <a:lnSpc>
                <a:spcPct val="100000"/>
              </a:lnSpc>
              <a:spcBef>
                <a:spcPct val="20000"/>
              </a:spcBef>
              <a:spcAft>
                <a:spcPct val="0"/>
              </a:spcAft>
              <a:buClrTx/>
              <a:buSzTx/>
              <a:buFontTx/>
              <a:buChar char="»"/>
              <a:tabLst/>
              <a:defRPr sz="16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smtClean="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mn-lt"/>
              </a:rPr>
              <a:t>Fifth level</a:t>
            </a:r>
          </a:p>
        </p:txBody>
      </p:sp>
      <p:sp>
        <p:nvSpPr>
          <p:cNvPr id="8" name="Footer Placeholder 1"/>
          <p:cNvSpPr>
            <a:spLocks noGrp="1"/>
          </p:cNvSpPr>
          <p:nvPr>
            <p:ph type="ftr" sz="quarter" idx="10"/>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25098726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4"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extLst>
      <p:ext uri="{BB962C8B-B14F-4D97-AF65-F5344CB8AC3E}">
        <p14:creationId xmlns:p14="http://schemas.microsoft.com/office/powerpoint/2010/main" val="18284124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7885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848932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13223" y="6297184"/>
            <a:ext cx="402763" cy="395716"/>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0" y="0"/>
            <a:ext cx="9144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dirty="0"/>
          </a:p>
        </p:txBody>
      </p:sp>
      <p:sp>
        <p:nvSpPr>
          <p:cNvPr id="4098" name="Rectangle 2"/>
          <p:cNvSpPr>
            <a:spLocks noGrp="1" noChangeArrowheads="1"/>
          </p:cNvSpPr>
          <p:nvPr>
            <p:ph type="title"/>
          </p:nvPr>
        </p:nvSpPr>
        <p:spPr bwMode="auto">
          <a:xfrm>
            <a:off x="455613" y="273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kumimoji="0" lang="en-US" sz="2400" b="0" i="0" u="none" strike="noStrike" kern="0" cap="none" spc="0" normalizeH="0" baseline="0" noProof="0" dirty="0" smtClean="0">
                <a:ln>
                  <a:noFill/>
                </a:ln>
                <a:solidFill>
                  <a:srgbClr val="000000"/>
                </a:solidFill>
                <a:effectLst/>
                <a:uLnTx/>
                <a:uFillTx/>
                <a:latin typeface="Arial Black"/>
                <a:cs typeface="Arial"/>
              </a:rPr>
              <a:t>Click to edit Master title style</a:t>
            </a:r>
            <a:endParaRPr lang="en-US" noProof="0" dirty="0" smtClean="0"/>
          </a:p>
        </p:txBody>
      </p:sp>
      <p:sp>
        <p:nvSpPr>
          <p:cNvPr id="4106" name="Rectangle 10"/>
          <p:cNvSpPr>
            <a:spLocks noGrp="1" noChangeArrowheads="1"/>
          </p:cNvSpPr>
          <p:nvPr>
            <p:ph type="body" idx="1"/>
          </p:nvPr>
        </p:nvSpPr>
        <p:spPr bwMode="auto">
          <a:xfrm>
            <a:off x="455613" y="1909763"/>
            <a:ext cx="8229600"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 id="2147483670" r:id="rId3"/>
    <p:sldLayoutId id="2147483661" r:id="rId4"/>
    <p:sldLayoutId id="2147483662" r:id="rId5"/>
    <p:sldLayoutId id="2147483663" r:id="rId6"/>
    <p:sldLayoutId id="2147483664" r:id="rId7"/>
    <p:sldLayoutId id="2147483665" r:id="rId8"/>
    <p:sldLayoutId id="2147483671" r:id="rId9"/>
    <p:sldLayoutId id="2147483666" r:id="rId10"/>
    <p:sldLayoutId id="2147483667" r:id="rId11"/>
    <p:sldLayoutId id="2147483668" r:id="rId12"/>
    <p:sldLayoutId id="2147483669"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transition>
    <p:fade/>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PFAS%20Hydrogeological%20Modeling.mp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Zjs3hsIFCHw"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364" y="634417"/>
            <a:ext cx="9144000" cy="1819094"/>
          </a:xfrm>
        </p:spPr>
        <p:txBody>
          <a:bodyPr>
            <a:noAutofit/>
          </a:bodyPr>
          <a:lstStyle/>
          <a:p>
            <a:pPr algn="ctr"/>
            <a:r>
              <a:rPr lang="en-US" sz="2800" dirty="0" smtClean="0"/>
              <a:t>General Membership Meeting </a:t>
            </a:r>
            <a:br>
              <a:rPr lang="en-US" sz="2800" dirty="0" smtClean="0"/>
            </a:br>
            <a:r>
              <a:rPr lang="en-US" sz="1600" dirty="0" smtClean="0"/>
              <a:t>December 4, 2019</a:t>
            </a:r>
            <a:r>
              <a:rPr lang="en-US" sz="2000" dirty="0" smtClean="0"/>
              <a:t/>
            </a:r>
            <a:br>
              <a:rPr lang="en-US" sz="2000" dirty="0" smtClean="0"/>
            </a:br>
            <a:endParaRPr lang="en-US" sz="2000" dirty="0"/>
          </a:p>
        </p:txBody>
      </p:sp>
      <p:sp>
        <p:nvSpPr>
          <p:cNvPr id="6" name="Content Placeholder 5"/>
          <p:cNvSpPr>
            <a:spLocks noGrp="1"/>
          </p:cNvSpPr>
          <p:nvPr>
            <p:ph sz="half" idx="2"/>
          </p:nvPr>
        </p:nvSpPr>
        <p:spPr>
          <a:xfrm>
            <a:off x="350982" y="2082132"/>
            <a:ext cx="8238836" cy="4225925"/>
          </a:xfrm>
        </p:spPr>
        <p:txBody>
          <a:bodyPr>
            <a:normAutofit fontScale="85000" lnSpcReduction="20000"/>
          </a:bodyPr>
          <a:lstStyle/>
          <a:p>
            <a:pPr marL="0" lvl="1" indent="0" algn="ctr">
              <a:buNone/>
            </a:pPr>
            <a:r>
              <a:rPr lang="en-US" sz="3000" b="1" dirty="0" smtClean="0"/>
              <a:t>PFAS  </a:t>
            </a:r>
            <a:r>
              <a:rPr lang="en-US" sz="3000" b="1" dirty="0"/>
              <a:t>- Where We Are Today </a:t>
            </a:r>
            <a:r>
              <a:rPr lang="en-US" sz="3000" b="1" dirty="0" smtClean="0"/>
              <a:t>&amp; </a:t>
            </a:r>
          </a:p>
          <a:p>
            <a:pPr marL="0" lvl="1" indent="0" algn="ctr">
              <a:buNone/>
            </a:pPr>
            <a:r>
              <a:rPr lang="en-US" sz="3000" b="1" dirty="0" smtClean="0"/>
              <a:t>An Overview </a:t>
            </a:r>
            <a:r>
              <a:rPr lang="en-US" sz="3000" b="1" dirty="0"/>
              <a:t>of Connecticut’s PFAS Action </a:t>
            </a:r>
            <a:r>
              <a:rPr lang="en-US" sz="3000" b="1" dirty="0" smtClean="0"/>
              <a:t>Plan </a:t>
            </a:r>
            <a:r>
              <a:rPr lang="en-US" sz="3000" b="1" dirty="0"/>
              <a:t/>
            </a:r>
            <a:br>
              <a:rPr lang="en-US" sz="3000" b="1" dirty="0"/>
            </a:br>
            <a:endParaRPr lang="en-US" sz="2400" b="1" dirty="0"/>
          </a:p>
          <a:p>
            <a:pPr marL="571500" lvl="1"/>
            <a:r>
              <a:rPr lang="en-US" sz="1600" b="1" dirty="0" smtClean="0">
                <a:solidFill>
                  <a:srgbClr val="0070C0"/>
                </a:solidFill>
                <a:latin typeface="Century Gothic" pitchFamily="34" charset="0"/>
                <a:cs typeface="Arial" pitchFamily="34" charset="0"/>
              </a:rPr>
              <a:t>Presentations by: </a:t>
            </a:r>
          </a:p>
          <a:p>
            <a:pPr marL="285750" lvl="1" indent="0">
              <a:buNone/>
            </a:pPr>
            <a:endParaRPr lang="en-US" sz="1600" b="1" dirty="0" smtClean="0">
              <a:solidFill>
                <a:srgbClr val="0070C0"/>
              </a:solidFill>
              <a:latin typeface="Century Gothic" pitchFamily="34" charset="0"/>
              <a:cs typeface="Arial" pitchFamily="34" charset="0"/>
            </a:endParaRPr>
          </a:p>
          <a:p>
            <a:pPr marL="971550" lvl="3" indent="0">
              <a:buNone/>
            </a:pPr>
            <a:r>
              <a:rPr lang="en-US" sz="2400" dirty="0" smtClean="0">
                <a:solidFill>
                  <a:srgbClr val="0070C0"/>
                </a:solidFill>
                <a:latin typeface="Century Gothic" pitchFamily="34" charset="0"/>
                <a:cs typeface="Arial" pitchFamily="34" charset="0"/>
              </a:rPr>
              <a:t>Raymond Frigon, Asst. Director, </a:t>
            </a:r>
            <a:br>
              <a:rPr lang="en-US" sz="2400" dirty="0" smtClean="0">
                <a:solidFill>
                  <a:srgbClr val="0070C0"/>
                </a:solidFill>
                <a:latin typeface="Century Gothic" pitchFamily="34" charset="0"/>
                <a:cs typeface="Arial" pitchFamily="34" charset="0"/>
              </a:rPr>
            </a:br>
            <a:r>
              <a:rPr lang="en-US" sz="2400" dirty="0" smtClean="0">
                <a:solidFill>
                  <a:srgbClr val="0070C0"/>
                </a:solidFill>
                <a:latin typeface="Century Gothic" pitchFamily="34" charset="0"/>
                <a:cs typeface="Arial" pitchFamily="34" charset="0"/>
              </a:rPr>
              <a:t>Remediation Div., CT DEEP </a:t>
            </a:r>
          </a:p>
          <a:p>
            <a:pPr marL="971550" lvl="3" indent="0">
              <a:buNone/>
            </a:pPr>
            <a:endParaRPr lang="en-US" sz="2400" dirty="0" smtClean="0">
              <a:solidFill>
                <a:srgbClr val="0070C0"/>
              </a:solidFill>
              <a:latin typeface="Century Gothic" pitchFamily="34" charset="0"/>
              <a:cs typeface="Arial" pitchFamily="34" charset="0"/>
            </a:endParaRPr>
          </a:p>
          <a:p>
            <a:pPr marL="971550" lvl="3" indent="0">
              <a:buNone/>
            </a:pPr>
            <a:r>
              <a:rPr lang="en-US" sz="2400" dirty="0" smtClean="0">
                <a:solidFill>
                  <a:srgbClr val="0070C0"/>
                </a:solidFill>
                <a:latin typeface="Century Gothic" pitchFamily="34" charset="0"/>
                <a:cs typeface="Arial" pitchFamily="34" charset="0"/>
              </a:rPr>
              <a:t>Lori Mathieu, </a:t>
            </a:r>
            <a:br>
              <a:rPr lang="en-US" sz="2400" dirty="0" smtClean="0">
                <a:solidFill>
                  <a:srgbClr val="0070C0"/>
                </a:solidFill>
                <a:latin typeface="Century Gothic" pitchFamily="34" charset="0"/>
                <a:cs typeface="Arial" pitchFamily="34" charset="0"/>
              </a:rPr>
            </a:br>
            <a:r>
              <a:rPr lang="en-US" sz="2400" dirty="0" smtClean="0">
                <a:solidFill>
                  <a:srgbClr val="0070C0"/>
                </a:solidFill>
                <a:latin typeface="Century Gothic" pitchFamily="34" charset="0"/>
                <a:cs typeface="Arial" pitchFamily="34" charset="0"/>
              </a:rPr>
              <a:t>Public Health Section Chief</a:t>
            </a:r>
            <a:br>
              <a:rPr lang="en-US" sz="2400" dirty="0" smtClean="0">
                <a:solidFill>
                  <a:srgbClr val="0070C0"/>
                </a:solidFill>
                <a:latin typeface="Century Gothic" pitchFamily="34" charset="0"/>
                <a:cs typeface="Arial" pitchFamily="34" charset="0"/>
              </a:rPr>
            </a:br>
            <a:r>
              <a:rPr lang="en-US" sz="2400" dirty="0" smtClean="0">
                <a:solidFill>
                  <a:srgbClr val="0070C0"/>
                </a:solidFill>
                <a:latin typeface="Century Gothic" pitchFamily="34" charset="0"/>
                <a:cs typeface="Arial" pitchFamily="34" charset="0"/>
              </a:rPr>
              <a:t>DPH Drinking Water Section</a:t>
            </a:r>
          </a:p>
          <a:p>
            <a:pPr marL="971550" lvl="3" indent="0">
              <a:buNone/>
            </a:pPr>
            <a:endParaRPr lang="en-US" sz="2400" dirty="0">
              <a:solidFill>
                <a:srgbClr val="0070C0"/>
              </a:solidFill>
              <a:latin typeface="Century Gothic" pitchFamily="34" charset="0"/>
              <a:cs typeface="Arial" pitchFamily="34" charset="0"/>
            </a:endParaRPr>
          </a:p>
          <a:p>
            <a:pPr marL="971550" lvl="3" indent="0">
              <a:buNone/>
            </a:pPr>
            <a:endParaRPr lang="en-US" sz="2400" dirty="0" smtClean="0">
              <a:solidFill>
                <a:srgbClr val="0070C0"/>
              </a:solidFill>
              <a:latin typeface="Century Gothic" pitchFamily="34" charset="0"/>
              <a:cs typeface="Arial" pitchFamily="34" charset="0"/>
            </a:endParaRPr>
          </a:p>
          <a:p>
            <a:pPr marL="971550" lvl="3" indent="0">
              <a:buNone/>
            </a:pPr>
            <a:r>
              <a:rPr lang="en-US" sz="2400" dirty="0" smtClean="0">
                <a:solidFill>
                  <a:srgbClr val="0070C0"/>
                </a:solidFill>
                <a:latin typeface="Century Gothic" pitchFamily="34" charset="0"/>
                <a:cs typeface="Arial" pitchFamily="34" charset="0"/>
              </a:rPr>
              <a:t>Stuart Manley, LEP, LSP, CHMM</a:t>
            </a:r>
            <a:r>
              <a:rPr lang="en-US" sz="1400" dirty="0" smtClean="0">
                <a:solidFill>
                  <a:srgbClr val="0070C0"/>
                </a:solidFill>
                <a:latin typeface="Century Gothic" pitchFamily="34" charset="0"/>
                <a:cs typeface="Arial" pitchFamily="34" charset="0"/>
              </a:rPr>
              <a:t/>
            </a:r>
            <a:br>
              <a:rPr lang="en-US" sz="1400" dirty="0" smtClean="0">
                <a:solidFill>
                  <a:srgbClr val="0070C0"/>
                </a:solidFill>
                <a:latin typeface="Century Gothic" pitchFamily="34" charset="0"/>
                <a:cs typeface="Arial" pitchFamily="34" charset="0"/>
              </a:rPr>
            </a:br>
            <a:endParaRPr lang="en-US" dirty="0" smtClean="0">
              <a:solidFill>
                <a:srgbClr val="0070C0"/>
              </a:solidFill>
              <a:latin typeface="Century Gothic" pitchFamily="34" charset="0"/>
              <a:cs typeface="Arial" pitchFamily="34" charset="0"/>
            </a:endParaRPr>
          </a:p>
          <a:p>
            <a:pPr lvl="1">
              <a:buNone/>
            </a:pPr>
            <a:endParaRPr 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987" y="5410834"/>
            <a:ext cx="926145" cy="909940"/>
          </a:xfrm>
          <a:prstGeom prst="rect">
            <a:avLst/>
          </a:prstGeom>
        </p:spPr>
      </p:pic>
      <p:pic>
        <p:nvPicPr>
          <p:cNvPr id="3" name="Picture 2"/>
          <p:cNvPicPr>
            <a:picLocks noChangeAspect="1"/>
          </p:cNvPicPr>
          <p:nvPr/>
        </p:nvPicPr>
        <p:blipFill rotWithShape="1">
          <a:blip r:embed="rId3"/>
          <a:srcRect r="34406"/>
          <a:stretch/>
        </p:blipFill>
        <p:spPr>
          <a:xfrm>
            <a:off x="5893181" y="3333412"/>
            <a:ext cx="1580550" cy="733601"/>
          </a:xfrm>
          <a:prstGeom prst="rect">
            <a:avLst/>
          </a:prstGeom>
        </p:spPr>
      </p:pic>
      <p:pic>
        <p:nvPicPr>
          <p:cNvPr id="8" name="Picture 7"/>
          <p:cNvPicPr>
            <a:picLocks noChangeAspect="1"/>
          </p:cNvPicPr>
          <p:nvPr/>
        </p:nvPicPr>
        <p:blipFill>
          <a:blip r:embed="rId4"/>
          <a:stretch>
            <a:fillRect/>
          </a:stretch>
        </p:blipFill>
        <p:spPr>
          <a:xfrm>
            <a:off x="723489" y="441145"/>
            <a:ext cx="1523810" cy="15523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5373" y="4257460"/>
            <a:ext cx="1153374" cy="1153374"/>
          </a:xfrm>
          <a:prstGeom prst="rect">
            <a:avLst/>
          </a:prstGeom>
        </p:spPr>
      </p:pic>
    </p:spTree>
    <p:extLst>
      <p:ext uri="{BB962C8B-B14F-4D97-AF65-F5344CB8AC3E}">
        <p14:creationId xmlns:p14="http://schemas.microsoft.com/office/powerpoint/2010/main" val="11917098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Emerging</a:t>
            </a:r>
            <a:r>
              <a:rPr lang="en-US" dirty="0" smtClean="0"/>
              <a:t> </a:t>
            </a:r>
            <a:r>
              <a:rPr lang="en-US" dirty="0" smtClean="0">
                <a:latin typeface="Arial" charset="0"/>
              </a:rPr>
              <a:t>Awareness</a:t>
            </a:r>
            <a:endParaRPr lang="en-US" dirty="0">
              <a:latin typeface="Arial" charset="0"/>
            </a:endParaRPr>
          </a:p>
        </p:txBody>
      </p:sp>
      <p:pic>
        <p:nvPicPr>
          <p:cNvPr id="13" name="Picture 12"/>
          <p:cNvPicPr>
            <a:picLocks noChangeAspect="1"/>
          </p:cNvPicPr>
          <p:nvPr/>
        </p:nvPicPr>
        <p:blipFill rotWithShape="1">
          <a:blip r:embed="rId3"/>
          <a:srcRect b="9965"/>
          <a:stretch/>
        </p:blipFill>
        <p:spPr>
          <a:xfrm>
            <a:off x="277105" y="1251911"/>
            <a:ext cx="8586616" cy="4786704"/>
          </a:xfrm>
          <a:prstGeom prst="rect">
            <a:avLst/>
          </a:prstGeom>
        </p:spPr>
      </p:pic>
      <p:sp>
        <p:nvSpPr>
          <p:cNvPr id="14" name="TextBox 13"/>
          <p:cNvSpPr txBox="1"/>
          <p:nvPr/>
        </p:nvSpPr>
        <p:spPr>
          <a:xfrm>
            <a:off x="2308357" y="6642556"/>
            <a:ext cx="4456669" cy="215444"/>
          </a:xfrm>
          <a:prstGeom prst="rect">
            <a:avLst/>
          </a:prstGeom>
          <a:noFill/>
        </p:spPr>
        <p:txBody>
          <a:bodyPr wrap="none" rtlCol="0">
            <a:spAutoFit/>
          </a:bodyPr>
          <a:lstStyle/>
          <a:p>
            <a:r>
              <a:rPr lang="en-US" sz="800" b="1" dirty="0">
                <a:latin typeface="Arial" panose="020B0604020202020204" pitchFamily="34" charset="0"/>
              </a:rPr>
              <a:t>SOURCE: </a:t>
            </a:r>
            <a:r>
              <a:rPr lang="en-US" sz="800" dirty="0">
                <a:latin typeface="Arial" panose="020B0604020202020204" pitchFamily="34" charset="0"/>
              </a:rPr>
              <a:t>ITRC’s History of Use of Per- and Polyfluoroalkyl Substances (PFAS) – Fact Sheet</a:t>
            </a:r>
            <a:endParaRPr lang="en-US" sz="800" dirty="0"/>
          </a:p>
        </p:txBody>
      </p:sp>
    </p:spTree>
    <p:extLst>
      <p:ext uri="{BB962C8B-B14F-4D97-AF65-F5344CB8AC3E}">
        <p14:creationId xmlns:p14="http://schemas.microsoft.com/office/powerpoint/2010/main" val="25831703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Where</a:t>
            </a:r>
            <a:r>
              <a:rPr lang="en-US" dirty="0" smtClean="0"/>
              <a:t> </a:t>
            </a:r>
            <a:r>
              <a:rPr lang="en-US" dirty="0" smtClean="0">
                <a:latin typeface="Arial" charset="0"/>
              </a:rPr>
              <a:t>do PFAS come from?</a:t>
            </a:r>
            <a:endParaRPr lang="en-US" dirty="0">
              <a:latin typeface="Arial" charset="0"/>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921" y="1416050"/>
            <a:ext cx="8546983" cy="1636747"/>
          </a:xfrm>
        </p:spPr>
      </p:pic>
      <p:sp>
        <p:nvSpPr>
          <p:cNvPr id="6" name="TextBox 5"/>
          <p:cNvSpPr txBox="1"/>
          <p:nvPr/>
        </p:nvSpPr>
        <p:spPr>
          <a:xfrm>
            <a:off x="2946408" y="6642556"/>
            <a:ext cx="3248005" cy="215444"/>
          </a:xfrm>
          <a:prstGeom prst="rect">
            <a:avLst/>
          </a:prstGeom>
          <a:noFill/>
        </p:spPr>
        <p:txBody>
          <a:bodyPr wrap="none" rtlCol="0">
            <a:spAutoFit/>
          </a:bodyPr>
          <a:lstStyle/>
          <a:p>
            <a:r>
              <a:rPr lang="en-US" sz="800" b="1" dirty="0">
                <a:latin typeface="Arial" panose="020B0604020202020204" pitchFamily="34" charset="0"/>
              </a:rPr>
              <a:t>SOURCE: </a:t>
            </a:r>
            <a:r>
              <a:rPr lang="en-US" sz="800" dirty="0">
                <a:latin typeface="Arial" panose="020B0604020202020204" pitchFamily="34" charset="0"/>
              </a:rPr>
              <a:t>CDC/ATSDR PFAS Health Effects;</a:t>
            </a:r>
            <a:r>
              <a:rPr lang="en-US" sz="800" b="1" dirty="0">
                <a:latin typeface="Arial" panose="020B0604020202020204" pitchFamily="34" charset="0"/>
              </a:rPr>
              <a:t> </a:t>
            </a:r>
            <a:r>
              <a:rPr lang="en-US" sz="800" dirty="0">
                <a:latin typeface="Arial" panose="020B0604020202020204" pitchFamily="34" charset="0"/>
              </a:rPr>
              <a:t>http://evocra.com.au</a:t>
            </a:r>
            <a:endParaRPr lang="en-US" sz="800" dirty="0"/>
          </a:p>
        </p:txBody>
      </p:sp>
      <p:graphicFrame>
        <p:nvGraphicFramePr>
          <p:cNvPr id="7" name="Table 6"/>
          <p:cNvGraphicFramePr>
            <a:graphicFrameLocks noGrp="1"/>
          </p:cNvGraphicFramePr>
          <p:nvPr>
            <p:extLst>
              <p:ext uri="{D42A27DB-BD31-4B8C-83A1-F6EECF244321}">
                <p14:modId xmlns:p14="http://schemas.microsoft.com/office/powerpoint/2010/main" val="3005506949"/>
              </p:ext>
            </p:extLst>
          </p:nvPr>
        </p:nvGraphicFramePr>
        <p:xfrm>
          <a:off x="2272940" y="3339942"/>
          <a:ext cx="4594943" cy="2595880"/>
        </p:xfrm>
        <a:graphic>
          <a:graphicData uri="http://schemas.openxmlformats.org/drawingml/2006/table">
            <a:tbl>
              <a:tblPr firstRow="1" bandRow="1">
                <a:tableStyleId>{5C22544A-7EE6-4342-B048-85BDC9FD1C3A}</a:tableStyleId>
              </a:tblPr>
              <a:tblGrid>
                <a:gridCol w="4594943">
                  <a:extLst>
                    <a:ext uri="{9D8B030D-6E8A-4147-A177-3AD203B41FA5}">
                      <a16:colId xmlns:a16="http://schemas.microsoft.com/office/drawing/2014/main" val="1438283271"/>
                    </a:ext>
                  </a:extLst>
                </a:gridCol>
              </a:tblGrid>
              <a:tr h="370840">
                <a:tc>
                  <a:txBody>
                    <a:bodyPr/>
                    <a:lstStyle/>
                    <a:p>
                      <a:pPr algn="ctr"/>
                      <a:r>
                        <a:rPr lang="en-US" sz="1300" dirty="0" smtClean="0"/>
                        <a:t>PFAS exposure</a:t>
                      </a:r>
                      <a:r>
                        <a:rPr lang="en-US" sz="1300" baseline="0" dirty="0" smtClean="0"/>
                        <a:t> may:</a:t>
                      </a:r>
                      <a:endParaRPr lang="en-US" sz="1300" dirty="0"/>
                    </a:p>
                  </a:txBody>
                  <a:tcPr/>
                </a:tc>
                <a:extLst>
                  <a:ext uri="{0D108BD9-81ED-4DB2-BD59-A6C34878D82A}">
                    <a16:rowId xmlns:a16="http://schemas.microsoft.com/office/drawing/2014/main" val="3247340661"/>
                  </a:ext>
                </a:extLst>
              </a:tr>
              <a:tr h="370840">
                <a:tc>
                  <a:txBody>
                    <a:bodyPr/>
                    <a:lstStyle/>
                    <a:p>
                      <a:pPr algn="ctr"/>
                      <a:r>
                        <a:rPr lang="en-US" sz="1300" dirty="0" smtClean="0"/>
                        <a:t>Affect development in</a:t>
                      </a:r>
                      <a:r>
                        <a:rPr lang="en-US" sz="1300" baseline="0" dirty="0" smtClean="0"/>
                        <a:t> children</a:t>
                      </a:r>
                      <a:endParaRPr lang="en-US" sz="1300" dirty="0"/>
                    </a:p>
                  </a:txBody>
                  <a:tcPr/>
                </a:tc>
                <a:extLst>
                  <a:ext uri="{0D108BD9-81ED-4DB2-BD59-A6C34878D82A}">
                    <a16:rowId xmlns:a16="http://schemas.microsoft.com/office/drawing/2014/main" val="2892570951"/>
                  </a:ext>
                </a:extLst>
              </a:tr>
              <a:tr h="370840">
                <a:tc>
                  <a:txBody>
                    <a:bodyPr/>
                    <a:lstStyle/>
                    <a:p>
                      <a:pPr algn="ctr"/>
                      <a:r>
                        <a:rPr lang="en-US" sz="1300" dirty="0" smtClean="0"/>
                        <a:t>Lower pregnancy</a:t>
                      </a:r>
                      <a:r>
                        <a:rPr lang="en-US" sz="1300" baseline="0" dirty="0" smtClean="0"/>
                        <a:t> chance</a:t>
                      </a:r>
                      <a:endParaRPr lang="en-US" sz="1300" dirty="0"/>
                    </a:p>
                  </a:txBody>
                  <a:tcPr/>
                </a:tc>
                <a:extLst>
                  <a:ext uri="{0D108BD9-81ED-4DB2-BD59-A6C34878D82A}">
                    <a16:rowId xmlns:a16="http://schemas.microsoft.com/office/drawing/2014/main" val="491329296"/>
                  </a:ext>
                </a:extLst>
              </a:tr>
              <a:tr h="370840">
                <a:tc>
                  <a:txBody>
                    <a:bodyPr/>
                    <a:lstStyle/>
                    <a:p>
                      <a:pPr algn="ctr"/>
                      <a:r>
                        <a:rPr lang="en-US" sz="1300" dirty="0" smtClean="0"/>
                        <a:t>Interfere with hormones</a:t>
                      </a:r>
                      <a:endParaRPr lang="en-US" sz="1300" dirty="0"/>
                    </a:p>
                  </a:txBody>
                  <a:tcPr/>
                </a:tc>
                <a:extLst>
                  <a:ext uri="{0D108BD9-81ED-4DB2-BD59-A6C34878D82A}">
                    <a16:rowId xmlns:a16="http://schemas.microsoft.com/office/drawing/2014/main" val="1973579387"/>
                  </a:ext>
                </a:extLst>
              </a:tr>
              <a:tr h="370840">
                <a:tc>
                  <a:txBody>
                    <a:bodyPr/>
                    <a:lstStyle/>
                    <a:p>
                      <a:pPr algn="ctr"/>
                      <a:r>
                        <a:rPr lang="en-US" sz="1300" dirty="0" smtClean="0"/>
                        <a:t>Increase cholesterol</a:t>
                      </a:r>
                      <a:r>
                        <a:rPr lang="en-US" sz="1300" baseline="0" dirty="0" smtClean="0"/>
                        <a:t> levels</a:t>
                      </a:r>
                      <a:endParaRPr lang="en-US" sz="1300" dirty="0"/>
                    </a:p>
                  </a:txBody>
                  <a:tcPr/>
                </a:tc>
                <a:extLst>
                  <a:ext uri="{0D108BD9-81ED-4DB2-BD59-A6C34878D82A}">
                    <a16:rowId xmlns:a16="http://schemas.microsoft.com/office/drawing/2014/main" val="2791633115"/>
                  </a:ext>
                </a:extLst>
              </a:tr>
              <a:tr h="370840">
                <a:tc>
                  <a:txBody>
                    <a:bodyPr/>
                    <a:lstStyle/>
                    <a:p>
                      <a:pPr algn="ctr"/>
                      <a:r>
                        <a:rPr lang="en-US" sz="1300" dirty="0" smtClean="0"/>
                        <a:t>Affect</a:t>
                      </a:r>
                      <a:r>
                        <a:rPr lang="en-US" sz="1300" baseline="0" dirty="0" smtClean="0"/>
                        <a:t> immune system</a:t>
                      </a:r>
                      <a:endParaRPr lang="en-US" sz="1300" dirty="0"/>
                    </a:p>
                  </a:txBody>
                  <a:tcPr/>
                </a:tc>
                <a:extLst>
                  <a:ext uri="{0D108BD9-81ED-4DB2-BD59-A6C34878D82A}">
                    <a16:rowId xmlns:a16="http://schemas.microsoft.com/office/drawing/2014/main" val="2873304110"/>
                  </a:ext>
                </a:extLst>
              </a:tr>
              <a:tr h="370840">
                <a:tc>
                  <a:txBody>
                    <a:bodyPr/>
                    <a:lstStyle/>
                    <a:p>
                      <a:pPr algn="ctr"/>
                      <a:r>
                        <a:rPr lang="en-US" sz="1300" dirty="0" smtClean="0"/>
                        <a:t>Increase risk of cancer*</a:t>
                      </a:r>
                      <a:endParaRPr lang="en-US" sz="1300" dirty="0"/>
                    </a:p>
                  </a:txBody>
                  <a:tcPr/>
                </a:tc>
                <a:extLst>
                  <a:ext uri="{0D108BD9-81ED-4DB2-BD59-A6C34878D82A}">
                    <a16:rowId xmlns:a16="http://schemas.microsoft.com/office/drawing/2014/main" val="236376428"/>
                  </a:ext>
                </a:extLst>
              </a:tr>
            </a:tbl>
          </a:graphicData>
        </a:graphic>
      </p:graphicFrame>
      <p:sp>
        <p:nvSpPr>
          <p:cNvPr id="2" name="TextBox 1"/>
          <p:cNvSpPr txBox="1"/>
          <p:nvPr/>
        </p:nvSpPr>
        <p:spPr>
          <a:xfrm>
            <a:off x="1572140" y="6073745"/>
            <a:ext cx="6368702" cy="430887"/>
          </a:xfrm>
          <a:prstGeom prst="rect">
            <a:avLst/>
          </a:prstGeom>
          <a:noFill/>
        </p:spPr>
        <p:txBody>
          <a:bodyPr wrap="square" rtlCol="0">
            <a:spAutoFit/>
          </a:bodyPr>
          <a:lstStyle/>
          <a:p>
            <a:r>
              <a:rPr lang="en-US" sz="1100" dirty="0" smtClean="0"/>
              <a:t>Note:  regulatory standards are based on animal studies; human studies have been inconclusive. </a:t>
            </a:r>
          </a:p>
          <a:p>
            <a:r>
              <a:rPr lang="en-US" sz="1100" dirty="0" smtClean="0"/>
              <a:t>* - Cancer risk is still a matter of debate.  </a:t>
            </a:r>
            <a:endParaRPr lang="en-US" sz="1100" dirty="0"/>
          </a:p>
        </p:txBody>
      </p:sp>
    </p:spTree>
    <p:extLst>
      <p:ext uri="{BB962C8B-B14F-4D97-AF65-F5344CB8AC3E}">
        <p14:creationId xmlns:p14="http://schemas.microsoft.com/office/powerpoint/2010/main" val="33747179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Sources</a:t>
            </a:r>
            <a:r>
              <a:rPr lang="en-US" dirty="0" smtClean="0"/>
              <a:t> </a:t>
            </a:r>
            <a:r>
              <a:rPr lang="en-US" dirty="0" smtClean="0">
                <a:latin typeface="Arial" charset="0"/>
              </a:rPr>
              <a:t>from Manufacturing</a:t>
            </a:r>
            <a:endParaRPr lang="en-US" dirty="0">
              <a:latin typeface="Arial"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927" r="17773"/>
          <a:stretch/>
        </p:blipFill>
        <p:spPr>
          <a:xfrm>
            <a:off x="81463" y="1437866"/>
            <a:ext cx="8977900" cy="4504916"/>
          </a:xfrm>
          <a:prstGeom prst="rect">
            <a:avLst/>
          </a:prstGeom>
        </p:spPr>
      </p:pic>
      <p:sp>
        <p:nvSpPr>
          <p:cNvPr id="4" name="Rectangle 3"/>
          <p:cNvSpPr/>
          <p:nvPr/>
        </p:nvSpPr>
        <p:spPr>
          <a:xfrm>
            <a:off x="2882717" y="5964598"/>
            <a:ext cx="3895618" cy="584775"/>
          </a:xfrm>
          <a:prstGeom prst="rect">
            <a:avLst/>
          </a:prstGeom>
        </p:spPr>
        <p:txBody>
          <a:bodyPr wrap="none">
            <a:spAutoFit/>
          </a:bodyPr>
          <a:lstStyle/>
          <a:p>
            <a:pPr>
              <a:spcBef>
                <a:spcPts val="1200"/>
              </a:spcBef>
              <a:spcAft>
                <a:spcPts val="1200"/>
              </a:spcAft>
            </a:pPr>
            <a:r>
              <a:rPr lang="en-US" sz="3200" b="1" i="1" dirty="0">
                <a:solidFill>
                  <a:schemeClr val="accent1"/>
                </a:solidFill>
              </a:rPr>
              <a:t>No natural sources</a:t>
            </a:r>
          </a:p>
        </p:txBody>
      </p:sp>
    </p:spTree>
    <p:extLst>
      <p:ext uri="{BB962C8B-B14F-4D97-AF65-F5344CB8AC3E}">
        <p14:creationId xmlns:p14="http://schemas.microsoft.com/office/powerpoint/2010/main" val="21894719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PFAS</a:t>
            </a:r>
            <a:r>
              <a:rPr lang="en-US" dirty="0" smtClean="0"/>
              <a:t> </a:t>
            </a:r>
            <a:r>
              <a:rPr lang="en-US" dirty="0" smtClean="0">
                <a:latin typeface="Arial" charset="0"/>
              </a:rPr>
              <a:t>in Wastewater</a:t>
            </a:r>
            <a:endParaRPr lang="en-US" dirty="0">
              <a:latin typeface="Arial" charset="0"/>
            </a:endParaRPr>
          </a:p>
        </p:txBody>
      </p:sp>
      <p:sp>
        <p:nvSpPr>
          <p:cNvPr id="5" name="Rectangle 9"/>
          <p:cNvSpPr txBox="1">
            <a:spLocks noChangeArrowheads="1"/>
          </p:cNvSpPr>
          <p:nvPr/>
        </p:nvSpPr>
        <p:spPr bwMode="auto">
          <a:xfrm>
            <a:off x="608013" y="2062163"/>
            <a:ext cx="8229600"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342900" indent="-342900">
              <a:buFont typeface="Arial" panose="020B0604020202020204" pitchFamily="34" charset="0"/>
              <a:buChar char="•"/>
            </a:pPr>
            <a:r>
              <a:rPr lang="en-US" kern="0" dirty="0" smtClean="0"/>
              <a:t> </a:t>
            </a:r>
            <a:endParaRPr lang="en-US" kern="0" dirty="0"/>
          </a:p>
        </p:txBody>
      </p:sp>
      <p:pic>
        <p:nvPicPr>
          <p:cNvPr id="2" name="Picture 1"/>
          <p:cNvPicPr>
            <a:picLocks noChangeAspect="1"/>
          </p:cNvPicPr>
          <p:nvPr/>
        </p:nvPicPr>
        <p:blipFill rotWithShape="1">
          <a:blip r:embed="rId3"/>
          <a:srcRect r="5768" b="8697"/>
          <a:stretch/>
        </p:blipFill>
        <p:spPr>
          <a:xfrm>
            <a:off x="162799" y="1620612"/>
            <a:ext cx="8815228" cy="4148592"/>
          </a:xfrm>
          <a:prstGeom prst="rect">
            <a:avLst/>
          </a:prstGeom>
        </p:spPr>
      </p:pic>
      <p:sp>
        <p:nvSpPr>
          <p:cNvPr id="6" name="TextBox 5"/>
          <p:cNvSpPr txBox="1"/>
          <p:nvPr/>
        </p:nvSpPr>
        <p:spPr>
          <a:xfrm>
            <a:off x="5969381" y="6642556"/>
            <a:ext cx="3236764" cy="215444"/>
          </a:xfrm>
          <a:prstGeom prst="rect">
            <a:avLst/>
          </a:prstGeom>
          <a:noFill/>
        </p:spPr>
        <p:txBody>
          <a:bodyPr wrap="square" rtlCol="0">
            <a:spAutoFit/>
          </a:bodyPr>
          <a:lstStyle/>
          <a:p>
            <a:r>
              <a:rPr lang="en-US" sz="800" b="1" dirty="0">
                <a:latin typeface="Arial" panose="020B0604020202020204" pitchFamily="34" charset="0"/>
              </a:rPr>
              <a:t>SOURCE: </a:t>
            </a:r>
            <a:r>
              <a:rPr lang="en-US" sz="800" dirty="0" smtClean="0">
                <a:latin typeface="Arial" panose="020B0604020202020204" pitchFamily="34" charset="0"/>
              </a:rPr>
              <a:t>Schultz et al. (2006) Environ. Sci. &amp; Technology 40(5)</a:t>
            </a:r>
            <a:endParaRPr lang="en-US" sz="800" dirty="0"/>
          </a:p>
        </p:txBody>
      </p:sp>
      <p:sp>
        <p:nvSpPr>
          <p:cNvPr id="3" name="Rectangle 2"/>
          <p:cNvSpPr/>
          <p:nvPr/>
        </p:nvSpPr>
        <p:spPr>
          <a:xfrm>
            <a:off x="65988" y="1416050"/>
            <a:ext cx="1357459" cy="1166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734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PFAS</a:t>
            </a:r>
            <a:r>
              <a:rPr lang="en-US" dirty="0" smtClean="0"/>
              <a:t> </a:t>
            </a:r>
            <a:r>
              <a:rPr lang="en-US" dirty="0" smtClean="0">
                <a:latin typeface="Arial" charset="0"/>
              </a:rPr>
              <a:t>in Commercial Fertilizers</a:t>
            </a:r>
            <a:endParaRPr lang="en-US" dirty="0">
              <a:latin typeface="Arial" charset="0"/>
            </a:endParaRPr>
          </a:p>
        </p:txBody>
      </p:sp>
      <p:pic>
        <p:nvPicPr>
          <p:cNvPr id="3" name="Picture 2"/>
          <p:cNvPicPr>
            <a:picLocks noChangeAspect="1"/>
          </p:cNvPicPr>
          <p:nvPr/>
        </p:nvPicPr>
        <p:blipFill rotWithShape="1">
          <a:blip r:embed="rId3"/>
          <a:srcRect b="3754"/>
          <a:stretch/>
        </p:blipFill>
        <p:spPr>
          <a:xfrm>
            <a:off x="400050" y="1243012"/>
            <a:ext cx="8343900" cy="4207877"/>
          </a:xfrm>
          <a:prstGeom prst="rect">
            <a:avLst/>
          </a:prstGeom>
        </p:spPr>
      </p:pic>
      <p:sp>
        <p:nvSpPr>
          <p:cNvPr id="4" name="TextBox 3"/>
          <p:cNvSpPr txBox="1"/>
          <p:nvPr/>
        </p:nvSpPr>
        <p:spPr>
          <a:xfrm>
            <a:off x="6573062" y="6584949"/>
            <a:ext cx="2766248" cy="215444"/>
          </a:xfrm>
          <a:prstGeom prst="rect">
            <a:avLst/>
          </a:prstGeom>
          <a:noFill/>
        </p:spPr>
        <p:txBody>
          <a:bodyPr wrap="square" rtlCol="0">
            <a:spAutoFit/>
          </a:bodyPr>
          <a:lstStyle/>
          <a:p>
            <a:r>
              <a:rPr lang="en-US" sz="800" b="1" dirty="0">
                <a:latin typeface="Arial" panose="020B0604020202020204" pitchFamily="34" charset="0"/>
              </a:rPr>
              <a:t>SOURCE: </a:t>
            </a:r>
            <a:r>
              <a:rPr lang="en-US" sz="800" dirty="0" err="1" smtClean="0">
                <a:latin typeface="Arial" panose="020B0604020202020204" pitchFamily="34" charset="0"/>
              </a:rPr>
              <a:t>Lazcano</a:t>
            </a:r>
            <a:r>
              <a:rPr lang="en-US" sz="800" dirty="0" smtClean="0">
                <a:latin typeface="Arial" panose="020B0604020202020204" pitchFamily="34" charset="0"/>
              </a:rPr>
              <a:t> et al., Manuscript in preparation</a:t>
            </a:r>
            <a:endParaRPr lang="en-US" sz="800" dirty="0"/>
          </a:p>
        </p:txBody>
      </p:sp>
    </p:spTree>
    <p:extLst>
      <p:ext uri="{BB962C8B-B14F-4D97-AF65-F5344CB8AC3E}">
        <p14:creationId xmlns:p14="http://schemas.microsoft.com/office/powerpoint/2010/main" val="38965232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Potential</a:t>
            </a:r>
            <a:r>
              <a:rPr lang="en-US" dirty="0" smtClean="0"/>
              <a:t> </a:t>
            </a:r>
            <a:r>
              <a:rPr lang="en-US" dirty="0" smtClean="0">
                <a:latin typeface="Arial" charset="0"/>
              </a:rPr>
              <a:t>Exposure </a:t>
            </a:r>
            <a:r>
              <a:rPr lang="en-US" dirty="0">
                <a:latin typeface="Arial" charset="0"/>
              </a:rPr>
              <a:t>P</a:t>
            </a:r>
            <a:r>
              <a:rPr lang="en-US" dirty="0" smtClean="0">
                <a:latin typeface="Arial" charset="0"/>
              </a:rPr>
              <a:t>athway</a:t>
            </a:r>
            <a:endParaRPr lang="en-US" dirty="0"/>
          </a:p>
        </p:txBody>
      </p:sp>
      <p:pic>
        <p:nvPicPr>
          <p:cNvPr id="9" name="Picture 8"/>
          <p:cNvPicPr>
            <a:picLocks noChangeAspect="1"/>
          </p:cNvPicPr>
          <p:nvPr/>
        </p:nvPicPr>
        <p:blipFill>
          <a:blip r:embed="rId3"/>
          <a:stretch>
            <a:fillRect/>
          </a:stretch>
        </p:blipFill>
        <p:spPr>
          <a:xfrm>
            <a:off x="5571175" y="519757"/>
            <a:ext cx="3494917" cy="5546065"/>
          </a:xfrm>
          <a:prstGeom prst="rect">
            <a:avLst/>
          </a:prstGeom>
        </p:spPr>
      </p:pic>
      <p:sp>
        <p:nvSpPr>
          <p:cNvPr id="10" name="TextBox 9"/>
          <p:cNvSpPr txBox="1"/>
          <p:nvPr/>
        </p:nvSpPr>
        <p:spPr>
          <a:xfrm>
            <a:off x="5571175" y="6066308"/>
            <a:ext cx="3977652" cy="246221"/>
          </a:xfrm>
          <a:prstGeom prst="rect">
            <a:avLst/>
          </a:prstGeom>
          <a:noFill/>
        </p:spPr>
        <p:txBody>
          <a:bodyPr wrap="square" rtlCol="0">
            <a:spAutoFit/>
          </a:bodyPr>
          <a:lstStyle/>
          <a:p>
            <a:r>
              <a:rPr lang="en-US" sz="1000" b="1" dirty="0">
                <a:latin typeface="Arial" panose="020B0604020202020204" pitchFamily="34" charset="0"/>
              </a:rPr>
              <a:t>SOURCE: </a:t>
            </a:r>
            <a:r>
              <a:rPr lang="en-US" sz="1000" dirty="0">
                <a:latin typeface="Arial" panose="020B0604020202020204" pitchFamily="34" charset="0"/>
              </a:rPr>
              <a:t>ITRC – History and Use of PFAS Fact Sheet 2017</a:t>
            </a:r>
            <a:endParaRPr lang="en-US" sz="800" dirty="0">
              <a:solidFill>
                <a:srgbClr val="000000"/>
              </a:solidFill>
              <a:latin typeface="Arial Black" panose="020B0A04020102020204" pitchFamily="34" charset="0"/>
            </a:endParaRPr>
          </a:p>
        </p:txBody>
      </p:sp>
      <p:pic>
        <p:nvPicPr>
          <p:cNvPr id="11" name="Picture 10"/>
          <p:cNvPicPr>
            <a:picLocks noChangeAspect="1"/>
          </p:cNvPicPr>
          <p:nvPr/>
        </p:nvPicPr>
        <p:blipFill>
          <a:blip r:embed="rId4"/>
          <a:stretch>
            <a:fillRect/>
          </a:stretch>
        </p:blipFill>
        <p:spPr>
          <a:xfrm>
            <a:off x="72424" y="1767983"/>
            <a:ext cx="5400904" cy="3374386"/>
          </a:xfrm>
          <a:prstGeom prst="rect">
            <a:avLst/>
          </a:prstGeom>
        </p:spPr>
      </p:pic>
      <p:sp>
        <p:nvSpPr>
          <p:cNvPr id="12" name="TextBox 11"/>
          <p:cNvSpPr txBox="1"/>
          <p:nvPr/>
        </p:nvSpPr>
        <p:spPr>
          <a:xfrm>
            <a:off x="72424" y="5142369"/>
            <a:ext cx="2320942" cy="246221"/>
          </a:xfrm>
          <a:prstGeom prst="rect">
            <a:avLst/>
          </a:prstGeom>
          <a:noFill/>
        </p:spPr>
        <p:txBody>
          <a:bodyPr wrap="square" rtlCol="0">
            <a:spAutoFit/>
          </a:bodyPr>
          <a:lstStyle/>
          <a:p>
            <a:r>
              <a:rPr lang="en-US" sz="1000" b="1" dirty="0">
                <a:latin typeface="Arial" panose="020B0604020202020204" pitchFamily="34" charset="0"/>
              </a:rPr>
              <a:t>SOURCE: </a:t>
            </a:r>
            <a:r>
              <a:rPr lang="en-US" sz="1000" dirty="0">
                <a:latin typeface="Arial" panose="020B0604020202020204" pitchFamily="34" charset="0"/>
              </a:rPr>
              <a:t>www.atsdr.cdc.gov/pfas</a:t>
            </a:r>
            <a:endParaRPr lang="en-US" sz="8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6998068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38"/>
          <p:cNvCxnSpPr/>
          <p:nvPr/>
        </p:nvCxnSpPr>
        <p:spPr bwMode="gray">
          <a:xfrm flipH="1" flipV="1">
            <a:off x="3168953" y="3783167"/>
            <a:ext cx="2948940" cy="1"/>
          </a:xfrm>
          <a:prstGeom prst="line">
            <a:avLst/>
          </a:prstGeom>
          <a:noFill/>
          <a:ln w="19050">
            <a:solidFill>
              <a:schemeClr val="tx1"/>
            </a:solidFill>
            <a:prstDash val="sysDot"/>
            <a:round/>
            <a:headEnd/>
            <a:tailEnd/>
          </a:ln>
          <a:effectLst/>
        </p:spPr>
      </p:cxnSp>
      <p:cxnSp>
        <p:nvCxnSpPr>
          <p:cNvPr id="21" name="Gerade Verbindung 39"/>
          <p:cNvCxnSpPr/>
          <p:nvPr/>
        </p:nvCxnSpPr>
        <p:spPr bwMode="gray">
          <a:xfrm flipH="1">
            <a:off x="2365996" y="5296893"/>
            <a:ext cx="2057400" cy="0"/>
          </a:xfrm>
          <a:prstGeom prst="line">
            <a:avLst/>
          </a:prstGeom>
          <a:noFill/>
          <a:ln w="19050">
            <a:solidFill>
              <a:schemeClr val="tx1"/>
            </a:solidFill>
            <a:prstDash val="sysDot"/>
            <a:round/>
            <a:headEnd/>
            <a:tailEnd/>
          </a:ln>
          <a:effectLst/>
        </p:spPr>
      </p:cxnSp>
      <p:sp>
        <p:nvSpPr>
          <p:cNvPr id="17" name="Rechteck 35"/>
          <p:cNvSpPr/>
          <p:nvPr/>
        </p:nvSpPr>
        <p:spPr bwMode="gray">
          <a:xfrm>
            <a:off x="2368547" y="5303803"/>
            <a:ext cx="2330598" cy="296354"/>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1947</a:t>
            </a:r>
            <a:r>
              <a:rPr lang="en-US" sz="825" dirty="0">
                <a:latin typeface="+mn-lt"/>
              </a:rPr>
              <a:t> 3M begins production of PFOS and PFOA</a:t>
            </a:r>
            <a:endParaRPr lang="en-US" sz="825" b="1" dirty="0">
              <a:latin typeface="+mn-lt"/>
            </a:endParaRPr>
          </a:p>
        </p:txBody>
      </p:sp>
      <p:sp>
        <p:nvSpPr>
          <p:cNvPr id="10" name="Rechteck 24"/>
          <p:cNvSpPr/>
          <p:nvPr/>
        </p:nvSpPr>
        <p:spPr bwMode="gray">
          <a:xfrm>
            <a:off x="2046894" y="4534591"/>
            <a:ext cx="739949"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1960</a:t>
            </a:r>
            <a:endParaRPr lang="en-US" sz="1350" dirty="0">
              <a:solidFill>
                <a:srgbClr val="ED145B"/>
              </a:solidFill>
              <a:latin typeface="+mj-lt"/>
            </a:endParaRPr>
          </a:p>
        </p:txBody>
      </p:sp>
      <p:sp>
        <p:nvSpPr>
          <p:cNvPr id="11" name="Rechteck 25"/>
          <p:cNvSpPr/>
          <p:nvPr/>
        </p:nvSpPr>
        <p:spPr bwMode="gray">
          <a:xfrm>
            <a:off x="1589367" y="5313154"/>
            <a:ext cx="759483"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1940</a:t>
            </a:r>
            <a:endParaRPr lang="en-US" sz="1350" dirty="0">
              <a:solidFill>
                <a:srgbClr val="ED145B"/>
              </a:solidFill>
              <a:latin typeface="+mj-lt"/>
            </a:endParaRPr>
          </a:p>
        </p:txBody>
      </p:sp>
      <p:sp>
        <p:nvSpPr>
          <p:cNvPr id="12" name="Rechteck 26"/>
          <p:cNvSpPr/>
          <p:nvPr/>
        </p:nvSpPr>
        <p:spPr bwMode="gray">
          <a:xfrm>
            <a:off x="2348851" y="4004338"/>
            <a:ext cx="820101"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1990</a:t>
            </a:r>
            <a:endParaRPr lang="en-US" sz="1350" dirty="0">
              <a:solidFill>
                <a:srgbClr val="ED145B"/>
              </a:solidFill>
              <a:latin typeface="+mj-lt"/>
            </a:endParaRPr>
          </a:p>
        </p:txBody>
      </p:sp>
      <p:sp>
        <p:nvSpPr>
          <p:cNvPr id="13" name="Rechteck 27"/>
          <p:cNvSpPr/>
          <p:nvPr/>
        </p:nvSpPr>
        <p:spPr bwMode="gray">
          <a:xfrm>
            <a:off x="2786844" y="3088224"/>
            <a:ext cx="770724"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2000</a:t>
            </a:r>
            <a:endParaRPr lang="en-US" sz="1350" dirty="0">
              <a:solidFill>
                <a:srgbClr val="ED145B"/>
              </a:solidFill>
              <a:latin typeface="+mj-lt"/>
            </a:endParaRPr>
          </a:p>
        </p:txBody>
      </p:sp>
      <p:cxnSp>
        <p:nvCxnSpPr>
          <p:cNvPr id="24" name="Gerade Verbindung 39"/>
          <p:cNvCxnSpPr/>
          <p:nvPr/>
        </p:nvCxnSpPr>
        <p:spPr bwMode="gray">
          <a:xfrm flipH="1">
            <a:off x="2611741" y="4853963"/>
            <a:ext cx="2537460" cy="0"/>
          </a:xfrm>
          <a:prstGeom prst="line">
            <a:avLst/>
          </a:prstGeom>
          <a:noFill/>
          <a:ln w="19050">
            <a:solidFill>
              <a:schemeClr val="tx1"/>
            </a:solidFill>
            <a:prstDash val="sysDot"/>
            <a:round/>
            <a:headEnd/>
            <a:tailEnd/>
          </a:ln>
          <a:effectLst/>
        </p:spPr>
      </p:cxnSp>
      <p:sp>
        <p:nvSpPr>
          <p:cNvPr id="25" name="Rechteck 35"/>
          <p:cNvSpPr/>
          <p:nvPr/>
        </p:nvSpPr>
        <p:spPr bwMode="gray">
          <a:xfrm>
            <a:off x="2597329" y="4883428"/>
            <a:ext cx="3403172" cy="296354"/>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1951</a:t>
            </a:r>
            <a:r>
              <a:rPr lang="en-US" sz="825" dirty="0">
                <a:latin typeface="+mn-lt"/>
              </a:rPr>
              <a:t> DuPont begins using PFOA to make Teflon; first use of PFAS as a wetting agent and fume suppressant in chrome plating industry</a:t>
            </a:r>
            <a:endParaRPr lang="en-US" sz="825" b="1" dirty="0">
              <a:latin typeface="+mn-lt"/>
            </a:endParaRPr>
          </a:p>
        </p:txBody>
      </p:sp>
      <p:sp>
        <p:nvSpPr>
          <p:cNvPr id="26" name="Rechteck 25"/>
          <p:cNvSpPr/>
          <p:nvPr/>
        </p:nvSpPr>
        <p:spPr bwMode="gray">
          <a:xfrm>
            <a:off x="1790985" y="4923324"/>
            <a:ext cx="806344"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1950</a:t>
            </a:r>
            <a:endParaRPr lang="en-US" sz="1350" dirty="0">
              <a:solidFill>
                <a:srgbClr val="ED145B"/>
              </a:solidFill>
              <a:latin typeface="+mj-lt"/>
            </a:endParaRPr>
          </a:p>
        </p:txBody>
      </p:sp>
      <p:sp>
        <p:nvSpPr>
          <p:cNvPr id="30" name="Rechteck 27"/>
          <p:cNvSpPr/>
          <p:nvPr/>
        </p:nvSpPr>
        <p:spPr bwMode="gray">
          <a:xfrm>
            <a:off x="3394268" y="1809520"/>
            <a:ext cx="821687" cy="276999"/>
          </a:xfrm>
          <a:prstGeom prst="rect">
            <a:avLst/>
          </a:prstGeom>
        </p:spPr>
        <p:txBody>
          <a:bodyPr wrap="square">
            <a:spAutoFit/>
          </a:bodyPr>
          <a:lstStyle/>
          <a:p>
            <a:pPr>
              <a:lnSpc>
                <a:spcPct val="80000"/>
              </a:lnSpc>
              <a:spcAft>
                <a:spcPts val="750"/>
              </a:spcAft>
            </a:pPr>
            <a:r>
              <a:rPr lang="en-US" sz="1500" dirty="0">
                <a:solidFill>
                  <a:srgbClr val="ED145B"/>
                </a:solidFill>
                <a:latin typeface="+mj-lt"/>
              </a:rPr>
              <a:t>2010</a:t>
            </a:r>
            <a:endParaRPr lang="en-US" sz="1350" dirty="0">
              <a:solidFill>
                <a:srgbClr val="ED145B"/>
              </a:solidFill>
              <a:latin typeface="+mj-lt"/>
            </a:endParaRPr>
          </a:p>
        </p:txBody>
      </p:sp>
      <p:cxnSp>
        <p:nvCxnSpPr>
          <p:cNvPr id="38" name="Gerade Verbindung 39"/>
          <p:cNvCxnSpPr/>
          <p:nvPr/>
        </p:nvCxnSpPr>
        <p:spPr bwMode="gray">
          <a:xfrm flipH="1">
            <a:off x="2851771" y="4393887"/>
            <a:ext cx="2743200" cy="0"/>
          </a:xfrm>
          <a:prstGeom prst="line">
            <a:avLst/>
          </a:prstGeom>
          <a:noFill/>
          <a:ln w="19050">
            <a:solidFill>
              <a:schemeClr val="tx1"/>
            </a:solidFill>
            <a:prstDash val="sysDot"/>
            <a:round/>
            <a:headEnd/>
            <a:tailEnd/>
          </a:ln>
          <a:effectLst/>
        </p:spPr>
      </p:cxnSp>
      <p:sp>
        <p:nvSpPr>
          <p:cNvPr id="39" name="Rechteck 32"/>
          <p:cNvSpPr/>
          <p:nvPr/>
        </p:nvSpPr>
        <p:spPr bwMode="gray">
          <a:xfrm>
            <a:off x="4073082" y="1980844"/>
            <a:ext cx="4746070"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2010</a:t>
            </a:r>
            <a:r>
              <a:rPr lang="en-US" sz="825" dirty="0">
                <a:latin typeface="+mn-lt"/>
              </a:rPr>
              <a:t> Health Canada issues provisional drinking water guidance values for PFOS and PFOA</a:t>
            </a:r>
            <a:endParaRPr lang="en-US" sz="825" b="1" dirty="0">
              <a:latin typeface="+mn-lt"/>
            </a:endParaRPr>
          </a:p>
        </p:txBody>
      </p:sp>
      <p:sp>
        <p:nvSpPr>
          <p:cNvPr id="40" name="Rechteck 32"/>
          <p:cNvSpPr/>
          <p:nvPr/>
        </p:nvSpPr>
        <p:spPr bwMode="gray">
          <a:xfrm>
            <a:off x="3453274" y="3213961"/>
            <a:ext cx="3297971" cy="292730"/>
          </a:xfrm>
          <a:prstGeom prst="rect">
            <a:avLst/>
          </a:prstGeom>
        </p:spPr>
        <p:txBody>
          <a:bodyPr wrap="square" lIns="0" tIns="54000" rIns="81000" bIns="0">
            <a:noAutofit/>
          </a:bodyPr>
          <a:lstStyle/>
          <a:p>
            <a:pPr>
              <a:spcBef>
                <a:spcPts val="0"/>
              </a:spcBef>
              <a:spcAft>
                <a:spcPts val="0"/>
              </a:spcAft>
              <a:buSzPts val="1600"/>
            </a:pPr>
            <a:r>
              <a:rPr lang="en-US" sz="825" b="1" dirty="0">
                <a:solidFill>
                  <a:schemeClr val="accent1"/>
                </a:solidFill>
                <a:latin typeface="+mn-lt"/>
              </a:rPr>
              <a:t>2003</a:t>
            </a:r>
            <a:r>
              <a:rPr lang="en-US" sz="825" dirty="0">
                <a:latin typeface="+mj-lt"/>
              </a:rPr>
              <a:t> </a:t>
            </a:r>
            <a:r>
              <a:rPr lang="en-US" sz="825" dirty="0">
                <a:solidFill>
                  <a:srgbClr val="000000"/>
                </a:solidFill>
                <a:latin typeface="ArialMT"/>
                <a:cs typeface="Arial" panose="020B0604020202020204" pitchFamily="34" charset="0"/>
              </a:rPr>
              <a:t>China and Brazil scale-up production</a:t>
            </a:r>
            <a:endParaRPr lang="en-US" sz="825" dirty="0"/>
          </a:p>
          <a:p>
            <a:pPr>
              <a:lnSpc>
                <a:spcPct val="90000"/>
              </a:lnSpc>
              <a:spcAft>
                <a:spcPts val="750"/>
              </a:spcAft>
              <a:buClr>
                <a:srgbClr val="808080"/>
              </a:buClr>
              <a:defRPr/>
            </a:pPr>
            <a:endParaRPr lang="en-US" sz="825" dirty="0">
              <a:latin typeface="+mn-lt"/>
            </a:endParaRPr>
          </a:p>
        </p:txBody>
      </p:sp>
      <p:sp>
        <p:nvSpPr>
          <p:cNvPr id="41" name="Rechteck 32"/>
          <p:cNvSpPr/>
          <p:nvPr/>
        </p:nvSpPr>
        <p:spPr bwMode="gray">
          <a:xfrm>
            <a:off x="3152527" y="3879808"/>
            <a:ext cx="4076204" cy="248415"/>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Late 1990s </a:t>
            </a:r>
            <a:r>
              <a:rPr lang="en-US" sz="825" dirty="0">
                <a:latin typeface="+mn-lt"/>
              </a:rPr>
              <a:t>Widespread occurrence of PFOS/PFOA in blood of the general population</a:t>
            </a:r>
            <a:endParaRPr lang="en-US" sz="825" b="1" dirty="0">
              <a:latin typeface="+mn-lt"/>
            </a:endParaRPr>
          </a:p>
        </p:txBody>
      </p:sp>
      <p:sp>
        <p:nvSpPr>
          <p:cNvPr id="42" name="Rechteck 32"/>
          <p:cNvSpPr/>
          <p:nvPr/>
        </p:nvSpPr>
        <p:spPr bwMode="gray">
          <a:xfrm>
            <a:off x="2820176" y="4517909"/>
            <a:ext cx="4245159" cy="172699"/>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1961</a:t>
            </a:r>
            <a:r>
              <a:rPr lang="en-US" sz="825" dirty="0">
                <a:latin typeface="+mn-lt"/>
              </a:rPr>
              <a:t> DuPont research suggest negative health effects on mice fed </a:t>
            </a:r>
            <a:r>
              <a:rPr lang="en-US" sz="825" dirty="0" err="1">
                <a:latin typeface="+mn-lt"/>
              </a:rPr>
              <a:t>PFOA</a:t>
            </a:r>
            <a:endParaRPr lang="en-US" sz="825" b="1" dirty="0">
              <a:latin typeface="+mn-lt"/>
            </a:endParaRPr>
          </a:p>
        </p:txBody>
      </p:sp>
      <p:sp>
        <p:nvSpPr>
          <p:cNvPr id="46" name="Rectangle 45"/>
          <p:cNvSpPr/>
          <p:nvPr/>
        </p:nvSpPr>
        <p:spPr>
          <a:xfrm>
            <a:off x="3228975" y="3507804"/>
            <a:ext cx="3031380" cy="320857"/>
          </a:xfrm>
          <a:prstGeom prst="rect">
            <a:avLst/>
          </a:prstGeom>
        </p:spPr>
        <p:txBody>
          <a:bodyPr wrap="square">
            <a:spAutoFit/>
          </a:bodyPr>
          <a:lstStyle/>
          <a:p>
            <a:pPr>
              <a:lnSpc>
                <a:spcPct val="90000"/>
              </a:lnSpc>
              <a:spcAft>
                <a:spcPts val="750"/>
              </a:spcAft>
              <a:buClr>
                <a:srgbClr val="808080"/>
              </a:buClr>
              <a:defRPr/>
            </a:pPr>
            <a:r>
              <a:rPr lang="en-US" sz="825" b="1" dirty="0">
                <a:solidFill>
                  <a:schemeClr val="accent1"/>
                </a:solidFill>
                <a:latin typeface="Arial"/>
              </a:rPr>
              <a:t>2001</a:t>
            </a:r>
            <a:r>
              <a:rPr lang="en-US" sz="825" b="1" dirty="0">
                <a:solidFill>
                  <a:prstClr val="black"/>
                </a:solidFill>
                <a:latin typeface="Arial"/>
              </a:rPr>
              <a:t> </a:t>
            </a:r>
            <a:r>
              <a:rPr lang="en-US" sz="825" dirty="0">
                <a:solidFill>
                  <a:prstClr val="black"/>
                </a:solidFill>
                <a:latin typeface="Arial"/>
              </a:rPr>
              <a:t>3M ceases production of </a:t>
            </a:r>
            <a:r>
              <a:rPr lang="en-US" sz="825" dirty="0" err="1">
                <a:solidFill>
                  <a:prstClr val="black"/>
                </a:solidFill>
                <a:latin typeface="Arial"/>
              </a:rPr>
              <a:t>PFOS</a:t>
            </a:r>
            <a:r>
              <a:rPr lang="en-US" sz="825" dirty="0">
                <a:solidFill>
                  <a:prstClr val="black"/>
                </a:solidFill>
                <a:latin typeface="Arial"/>
              </a:rPr>
              <a:t> and related compounds</a:t>
            </a:r>
          </a:p>
        </p:txBody>
      </p:sp>
      <p:sp>
        <p:nvSpPr>
          <p:cNvPr id="47" name="Rechteck 32"/>
          <p:cNvSpPr/>
          <p:nvPr/>
        </p:nvSpPr>
        <p:spPr bwMode="gray">
          <a:xfrm>
            <a:off x="3695343" y="2776978"/>
            <a:ext cx="3021612"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2006 </a:t>
            </a:r>
            <a:r>
              <a:rPr lang="en-US" sz="825" dirty="0">
                <a:latin typeface="+mn-lt"/>
              </a:rPr>
              <a:t>McDonald’s phases out </a:t>
            </a:r>
            <a:r>
              <a:rPr lang="en-US" sz="825" dirty="0" err="1">
                <a:latin typeface="+mn-lt"/>
              </a:rPr>
              <a:t>fluorotelomers</a:t>
            </a:r>
            <a:r>
              <a:rPr lang="en-US" sz="825" dirty="0">
                <a:latin typeface="+mn-lt"/>
              </a:rPr>
              <a:t> in packaging </a:t>
            </a:r>
            <a:endParaRPr lang="en-US" sz="825" b="1" dirty="0">
              <a:latin typeface="+mn-lt"/>
            </a:endParaRPr>
          </a:p>
        </p:txBody>
      </p:sp>
      <p:sp>
        <p:nvSpPr>
          <p:cNvPr id="48" name="Rechteck 32"/>
          <p:cNvSpPr/>
          <p:nvPr/>
        </p:nvSpPr>
        <p:spPr bwMode="gray">
          <a:xfrm>
            <a:off x="3965524" y="2236645"/>
            <a:ext cx="4721276"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2009</a:t>
            </a:r>
            <a:r>
              <a:rPr lang="en-US" sz="825" b="1" dirty="0">
                <a:latin typeface="+mn-lt"/>
              </a:rPr>
              <a:t> </a:t>
            </a:r>
            <a:r>
              <a:rPr lang="en-US" sz="825" dirty="0" err="1">
                <a:latin typeface="+mn-lt"/>
              </a:rPr>
              <a:t>PFOS</a:t>
            </a:r>
            <a:r>
              <a:rPr lang="en-US" sz="825" dirty="0">
                <a:latin typeface="+mn-lt"/>
              </a:rPr>
              <a:t> added to Annex B of the Stockholm Convention on persistent organic pollutants</a:t>
            </a:r>
            <a:endParaRPr lang="en-US" sz="825" b="1" dirty="0">
              <a:latin typeface="+mn-lt"/>
            </a:endParaRPr>
          </a:p>
        </p:txBody>
      </p:sp>
      <p:sp>
        <p:nvSpPr>
          <p:cNvPr id="33" name="Rechteck 32"/>
          <p:cNvSpPr/>
          <p:nvPr/>
        </p:nvSpPr>
        <p:spPr bwMode="gray">
          <a:xfrm>
            <a:off x="3013846" y="4156284"/>
            <a:ext cx="4051489" cy="217016"/>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Late 1990s </a:t>
            </a:r>
            <a:r>
              <a:rPr lang="en-US" sz="825" dirty="0">
                <a:latin typeface="+mn-lt"/>
              </a:rPr>
              <a:t>Improved analytical capabilities for detecting low concentrations</a:t>
            </a:r>
            <a:endParaRPr lang="en-US" sz="825" b="1" dirty="0">
              <a:latin typeface="+mn-lt"/>
            </a:endParaRPr>
          </a:p>
        </p:txBody>
      </p:sp>
      <p:sp>
        <p:nvSpPr>
          <p:cNvPr id="43" name="Rechteck 32"/>
          <p:cNvSpPr/>
          <p:nvPr/>
        </p:nvSpPr>
        <p:spPr bwMode="gray">
          <a:xfrm>
            <a:off x="3591857" y="2977944"/>
            <a:ext cx="3125099"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2006</a:t>
            </a:r>
            <a:r>
              <a:rPr lang="en-US" sz="825" dirty="0">
                <a:solidFill>
                  <a:schemeClr val="accent1"/>
                </a:solidFill>
                <a:latin typeface="+mn-lt"/>
              </a:rPr>
              <a:t> </a:t>
            </a:r>
            <a:r>
              <a:rPr lang="en-US" sz="825" dirty="0">
                <a:latin typeface="+mn-lt"/>
              </a:rPr>
              <a:t>USEPA PFOA Stewardship Program established</a:t>
            </a:r>
            <a:endParaRPr lang="en-US" sz="825" b="1" dirty="0">
              <a:latin typeface="+mn-lt"/>
            </a:endParaRPr>
          </a:p>
        </p:txBody>
      </p:sp>
      <p:sp>
        <p:nvSpPr>
          <p:cNvPr id="44" name="Rechteck 32"/>
          <p:cNvSpPr/>
          <p:nvPr/>
        </p:nvSpPr>
        <p:spPr bwMode="gray">
          <a:xfrm>
            <a:off x="3833171" y="2469585"/>
            <a:ext cx="5090204"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2009</a:t>
            </a:r>
            <a:r>
              <a:rPr lang="en-US" sz="825" dirty="0">
                <a:latin typeface="+mn-lt"/>
              </a:rPr>
              <a:t> USEPA Preliminary Drinking Water Health Advisory for PFOA/PFOS</a:t>
            </a:r>
            <a:endParaRPr lang="en-US" sz="825" b="1" dirty="0">
              <a:latin typeface="+mn-lt"/>
            </a:endParaRPr>
          </a:p>
        </p:txBody>
      </p:sp>
      <p:sp>
        <p:nvSpPr>
          <p:cNvPr id="45" name="Rechteck 32"/>
          <p:cNvSpPr/>
          <p:nvPr/>
        </p:nvSpPr>
        <p:spPr bwMode="gray">
          <a:xfrm>
            <a:off x="4215956" y="1729202"/>
            <a:ext cx="4928044"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2016</a:t>
            </a:r>
            <a:r>
              <a:rPr lang="en-US" sz="825" dirty="0">
                <a:solidFill>
                  <a:schemeClr val="accent1"/>
                </a:solidFill>
                <a:latin typeface="+mn-lt"/>
              </a:rPr>
              <a:t> </a:t>
            </a:r>
            <a:r>
              <a:rPr lang="en-US" sz="825" dirty="0">
                <a:latin typeface="+mn-lt"/>
              </a:rPr>
              <a:t>USEPA issues Drinking Water Health Advisories for PFOA and PFOS</a:t>
            </a:r>
            <a:endParaRPr lang="en-US" sz="825" b="1" dirty="0">
              <a:latin typeface="+mn-lt"/>
            </a:endParaRPr>
          </a:p>
        </p:txBody>
      </p:sp>
      <p:sp>
        <p:nvSpPr>
          <p:cNvPr id="49" name="Rechteck 32"/>
          <p:cNvSpPr/>
          <p:nvPr/>
        </p:nvSpPr>
        <p:spPr bwMode="gray">
          <a:xfrm>
            <a:off x="4435594" y="1282024"/>
            <a:ext cx="4251206" cy="366164"/>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2018</a:t>
            </a:r>
            <a:r>
              <a:rPr lang="en-US" sz="825" dirty="0">
                <a:latin typeface="+mn-lt"/>
              </a:rPr>
              <a:t> USEPA issues draft toxicity criteria for GenX PFAS compounds</a:t>
            </a:r>
          </a:p>
          <a:p>
            <a:pPr>
              <a:lnSpc>
                <a:spcPct val="90000"/>
              </a:lnSpc>
              <a:spcAft>
                <a:spcPts val="750"/>
              </a:spcAft>
              <a:buClr>
                <a:srgbClr val="808080"/>
              </a:buClr>
              <a:defRPr/>
            </a:pPr>
            <a:endParaRPr lang="en-US" sz="825" b="1" dirty="0"/>
          </a:p>
        </p:txBody>
      </p:sp>
      <p:sp>
        <p:nvSpPr>
          <p:cNvPr id="50" name="Rechteck 32"/>
          <p:cNvSpPr/>
          <p:nvPr/>
        </p:nvSpPr>
        <p:spPr bwMode="gray">
          <a:xfrm>
            <a:off x="4555041" y="1071943"/>
            <a:ext cx="3570652" cy="292730"/>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2019</a:t>
            </a:r>
            <a:r>
              <a:rPr lang="en-US" sz="825" dirty="0">
                <a:latin typeface="+mn-lt"/>
              </a:rPr>
              <a:t> USEPA releases PFAS Action Plan </a:t>
            </a:r>
            <a:endParaRPr lang="en-US" sz="825" b="1" dirty="0"/>
          </a:p>
        </p:txBody>
      </p:sp>
      <p:sp>
        <p:nvSpPr>
          <p:cNvPr id="28" name="Rechteck 32"/>
          <p:cNvSpPr/>
          <p:nvPr/>
        </p:nvSpPr>
        <p:spPr bwMode="gray">
          <a:xfrm>
            <a:off x="4346539" y="1501659"/>
            <a:ext cx="3902939" cy="284899"/>
          </a:xfrm>
          <a:prstGeom prst="rect">
            <a:avLst/>
          </a:prstGeom>
        </p:spPr>
        <p:txBody>
          <a:bodyPr wrap="square" lIns="0" tIns="54000" rIns="81000" bIns="0">
            <a:noAutofit/>
          </a:bodyPr>
          <a:lstStyle/>
          <a:p>
            <a:pPr>
              <a:lnSpc>
                <a:spcPct val="90000"/>
              </a:lnSpc>
              <a:spcAft>
                <a:spcPts val="750"/>
              </a:spcAft>
              <a:buClr>
                <a:srgbClr val="808080"/>
              </a:buClr>
              <a:defRPr/>
            </a:pPr>
            <a:r>
              <a:rPr lang="en-US" sz="825" b="1" dirty="0">
                <a:solidFill>
                  <a:schemeClr val="accent1"/>
                </a:solidFill>
                <a:latin typeface="+mn-lt"/>
              </a:rPr>
              <a:t>2018</a:t>
            </a:r>
            <a:r>
              <a:rPr lang="en-US" sz="825" dirty="0">
                <a:solidFill>
                  <a:schemeClr val="accent1"/>
                </a:solidFill>
                <a:latin typeface="+mn-lt"/>
              </a:rPr>
              <a:t> </a:t>
            </a:r>
            <a:r>
              <a:rPr lang="en-US" sz="825" dirty="0">
                <a:latin typeface="+mn-lt"/>
              </a:rPr>
              <a:t>ATSDR releases draft Toxicological Profile for Perfluoroalkyls</a:t>
            </a:r>
            <a:endParaRPr lang="en-US" sz="825" b="1" dirty="0">
              <a:latin typeface="+mn-lt"/>
            </a:endParaRPr>
          </a:p>
        </p:txBody>
      </p:sp>
      <p:cxnSp>
        <p:nvCxnSpPr>
          <p:cNvPr id="29" name="Gerade Verbindung 38"/>
          <p:cNvCxnSpPr/>
          <p:nvPr/>
        </p:nvCxnSpPr>
        <p:spPr bwMode="gray">
          <a:xfrm flipH="1" flipV="1">
            <a:off x="3704750" y="2769541"/>
            <a:ext cx="3086100" cy="1"/>
          </a:xfrm>
          <a:prstGeom prst="line">
            <a:avLst/>
          </a:prstGeom>
          <a:noFill/>
          <a:ln w="19050">
            <a:solidFill>
              <a:schemeClr val="tx1"/>
            </a:solidFill>
            <a:prstDash val="sysDot"/>
            <a:round/>
            <a:headEnd/>
            <a:tailEnd/>
          </a:ln>
          <a:effectLst/>
        </p:spPr>
      </p:cxnSp>
      <p:sp>
        <p:nvSpPr>
          <p:cNvPr id="31" name="Rectangle 8"/>
          <p:cNvSpPr>
            <a:spLocks noGrp="1" noChangeArrowheads="1"/>
          </p:cNvSpPr>
          <p:nvPr>
            <p:ph type="title"/>
          </p:nvPr>
        </p:nvSpPr>
        <p:spPr>
          <a:xfrm>
            <a:off x="464294" y="1070719"/>
            <a:ext cx="8229600" cy="857250"/>
          </a:xfrm>
        </p:spPr>
        <p:txBody>
          <a:bodyPr/>
          <a:lstStyle/>
          <a:p>
            <a:r>
              <a:rPr lang="en-US" dirty="0" smtClean="0">
                <a:latin typeface="Arial Black" panose="020B0A04020102020204" pitchFamily="34" charset="0"/>
              </a:rPr>
              <a:t>PFAS </a:t>
            </a:r>
            <a:r>
              <a:rPr lang="en-US" dirty="0" smtClean="0">
                <a:latin typeface="+mn-lt"/>
              </a:rPr>
              <a:t>timeline</a:t>
            </a:r>
            <a:endParaRPr lang="en-US" dirty="0">
              <a:latin typeface="+mn-lt"/>
            </a:endParaRPr>
          </a:p>
        </p:txBody>
      </p:sp>
      <p:pic>
        <p:nvPicPr>
          <p:cNvPr id="32" name="Picture 31"/>
          <p:cNvPicPr>
            <a:picLocks noChangeAspect="1"/>
          </p:cNvPicPr>
          <p:nvPr/>
        </p:nvPicPr>
        <p:blipFill>
          <a:blip r:embed="rId3"/>
          <a:stretch>
            <a:fillRect/>
          </a:stretch>
        </p:blipFill>
        <p:spPr>
          <a:xfrm>
            <a:off x="5712999" y="3206693"/>
            <a:ext cx="2808715" cy="264952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8780497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Why</a:t>
            </a:r>
            <a:r>
              <a:rPr lang="en-US" dirty="0" smtClean="0"/>
              <a:t> </a:t>
            </a:r>
            <a:r>
              <a:rPr lang="en-US" dirty="0" smtClean="0">
                <a:latin typeface="Arial" charset="0"/>
              </a:rPr>
              <a:t>are PFAS a concern?</a:t>
            </a:r>
            <a:endParaRPr lang="en-US" dirty="0">
              <a:latin typeface="Arial" charset="0"/>
            </a:endParaRPr>
          </a:p>
        </p:txBody>
      </p:sp>
      <p:pic>
        <p:nvPicPr>
          <p:cNvPr id="32" name="Picture 31"/>
          <p:cNvPicPr>
            <a:picLocks noChangeAspect="1"/>
          </p:cNvPicPr>
          <p:nvPr/>
        </p:nvPicPr>
        <p:blipFill>
          <a:blip r:embed="rId3"/>
          <a:stretch>
            <a:fillRect/>
          </a:stretch>
        </p:blipFill>
        <p:spPr>
          <a:xfrm>
            <a:off x="195293" y="1416050"/>
            <a:ext cx="8750240" cy="4534858"/>
          </a:xfrm>
          <a:prstGeom prst="rect">
            <a:avLst/>
          </a:prstGeom>
        </p:spPr>
      </p:pic>
      <p:sp>
        <p:nvSpPr>
          <p:cNvPr id="33" name="TextBox 32"/>
          <p:cNvSpPr txBox="1"/>
          <p:nvPr/>
        </p:nvSpPr>
        <p:spPr>
          <a:xfrm>
            <a:off x="2664635" y="6154159"/>
            <a:ext cx="6479365" cy="338554"/>
          </a:xfrm>
          <a:prstGeom prst="rect">
            <a:avLst/>
          </a:prstGeom>
          <a:noFill/>
        </p:spPr>
        <p:txBody>
          <a:bodyPr wrap="square" rtlCol="0">
            <a:spAutoFit/>
          </a:bodyPr>
          <a:lstStyle/>
          <a:p>
            <a:pPr algn="r">
              <a:spcBef>
                <a:spcPts val="0"/>
              </a:spcBef>
              <a:spcAft>
                <a:spcPts val="0"/>
              </a:spcAft>
            </a:pPr>
            <a:r>
              <a:rPr lang="en-US" sz="800" b="1" dirty="0">
                <a:latin typeface="Arial" panose="020B0604020202020204" pitchFamily="34" charset="0"/>
              </a:rPr>
              <a:t>SOURCE: </a:t>
            </a:r>
            <a:r>
              <a:rPr lang="en-US" sz="800" dirty="0">
                <a:latin typeface="Arial" panose="020B0604020202020204" pitchFamily="34" charset="0"/>
              </a:rPr>
              <a:t>Hu, </a:t>
            </a:r>
            <a:r>
              <a:rPr lang="en-US" sz="800" dirty="0" err="1">
                <a:latin typeface="Arial" panose="020B0604020202020204" pitchFamily="34" charset="0"/>
              </a:rPr>
              <a:t>Xindi</a:t>
            </a:r>
            <a:r>
              <a:rPr lang="en-US" sz="800" dirty="0">
                <a:latin typeface="Arial" panose="020B0604020202020204" pitchFamily="34" charset="0"/>
              </a:rPr>
              <a:t> C., et al. "Detection of poly-and </a:t>
            </a:r>
            <a:r>
              <a:rPr lang="en-US" sz="800" dirty="0" err="1">
                <a:latin typeface="Arial" panose="020B0604020202020204" pitchFamily="34" charset="0"/>
              </a:rPr>
              <a:t>perfluoroalkyl</a:t>
            </a:r>
            <a:r>
              <a:rPr lang="en-US" sz="800" dirty="0">
                <a:latin typeface="Arial" panose="020B0604020202020204" pitchFamily="34" charset="0"/>
              </a:rPr>
              <a:t> substances (PFASs) in US drinking water linked to industrial sites, military fire training areas, and wastewater treatment plants." </a:t>
            </a:r>
            <a:r>
              <a:rPr lang="en-US" sz="800" i="1" dirty="0">
                <a:latin typeface="Arial" panose="020B0604020202020204" pitchFamily="34" charset="0"/>
              </a:rPr>
              <a:t>Environmental science &amp; technology letters</a:t>
            </a:r>
            <a:r>
              <a:rPr lang="en-US" sz="800" dirty="0">
                <a:latin typeface="Arial" panose="020B0604020202020204" pitchFamily="34" charset="0"/>
              </a:rPr>
              <a:t> 3.10 (2016): 344.</a:t>
            </a:r>
          </a:p>
        </p:txBody>
      </p:sp>
    </p:spTree>
    <p:extLst>
      <p:ext uri="{BB962C8B-B14F-4D97-AF65-F5344CB8AC3E}">
        <p14:creationId xmlns:p14="http://schemas.microsoft.com/office/powerpoint/2010/main" val="19529570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Exceedances</a:t>
            </a:r>
            <a:r>
              <a:rPr lang="en-US" dirty="0" smtClean="0"/>
              <a:t> </a:t>
            </a:r>
            <a:r>
              <a:rPr lang="en-US" dirty="0" smtClean="0">
                <a:latin typeface="Arial" charset="0"/>
              </a:rPr>
              <a:t>of EPA’s Drinking Water Health Advisory</a:t>
            </a:r>
            <a:endParaRPr lang="en-US" dirty="0"/>
          </a:p>
        </p:txBody>
      </p:sp>
      <p:pic>
        <p:nvPicPr>
          <p:cNvPr id="5" name="Picture 4"/>
          <p:cNvPicPr>
            <a:picLocks noChangeAspect="1"/>
          </p:cNvPicPr>
          <p:nvPr/>
        </p:nvPicPr>
        <p:blipFill rotWithShape="1">
          <a:blip r:embed="rId3"/>
          <a:srcRect l="12552" b="15174"/>
          <a:stretch/>
        </p:blipFill>
        <p:spPr>
          <a:xfrm>
            <a:off x="253496" y="1533745"/>
            <a:ext cx="4065005" cy="4251766"/>
          </a:xfrm>
          <a:prstGeom prst="rect">
            <a:avLst/>
          </a:prstGeom>
        </p:spPr>
      </p:pic>
      <p:sp>
        <p:nvSpPr>
          <p:cNvPr id="6" name="Rectangle 3"/>
          <p:cNvSpPr txBox="1">
            <a:spLocks noChangeArrowheads="1"/>
          </p:cNvSpPr>
          <p:nvPr/>
        </p:nvSpPr>
        <p:spPr bwMode="auto">
          <a:xfrm>
            <a:off x="4416965" y="2036659"/>
            <a:ext cx="3848563" cy="7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r>
              <a:rPr lang="en-US" b="1" dirty="0">
                <a:solidFill>
                  <a:schemeClr val="accent1"/>
                </a:solidFill>
              </a:rPr>
              <a:t>US EPA’s Health Advisory is 70 </a:t>
            </a:r>
            <a:r>
              <a:rPr lang="en-US" b="1" dirty="0" smtClean="0">
                <a:solidFill>
                  <a:schemeClr val="accent1"/>
                </a:solidFill>
              </a:rPr>
              <a:t>ng/L or </a:t>
            </a:r>
            <a:r>
              <a:rPr lang="en-US" b="1" dirty="0" err="1" smtClean="0">
                <a:solidFill>
                  <a:schemeClr val="accent1"/>
                </a:solidFill>
              </a:rPr>
              <a:t>ppt</a:t>
            </a:r>
            <a:endParaRPr lang="en-US" b="1" dirty="0">
              <a:solidFill>
                <a:schemeClr val="accent1"/>
              </a:solidFill>
            </a:endParaRPr>
          </a:p>
          <a:p>
            <a:pPr lvl="1" indent="0">
              <a:buNone/>
            </a:pPr>
            <a:endParaRPr lang="en-US" sz="2000" dirty="0">
              <a:solidFill>
                <a:schemeClr val="accent1"/>
              </a:solidFill>
              <a:latin typeface="+mj-lt"/>
            </a:endParaRPr>
          </a:p>
          <a:p>
            <a:endParaRPr lang="en-US" dirty="0">
              <a:solidFill>
                <a:schemeClr val="accent1"/>
              </a:solidFill>
              <a:latin typeface="+mj-lt"/>
            </a:endParaRPr>
          </a:p>
          <a:p>
            <a:endParaRPr lang="en-US" dirty="0">
              <a:solidFill>
                <a:schemeClr val="accent1"/>
              </a:solidFill>
              <a:latin typeface="+mj-lt"/>
            </a:endParaRPr>
          </a:p>
          <a:p>
            <a:endParaRPr lang="en-US" dirty="0">
              <a:solidFill>
                <a:schemeClr val="accent1"/>
              </a:solidFill>
              <a:latin typeface="+mj-lt"/>
            </a:endParaRPr>
          </a:p>
        </p:txBody>
      </p:sp>
      <p:sp>
        <p:nvSpPr>
          <p:cNvPr id="7" name="TextBox 6"/>
          <p:cNvSpPr txBox="1"/>
          <p:nvPr/>
        </p:nvSpPr>
        <p:spPr>
          <a:xfrm>
            <a:off x="2762657" y="6406120"/>
            <a:ext cx="6278624" cy="338554"/>
          </a:xfrm>
          <a:prstGeom prst="rect">
            <a:avLst/>
          </a:prstGeom>
          <a:noFill/>
        </p:spPr>
        <p:txBody>
          <a:bodyPr wrap="square" rtlCol="0">
            <a:spAutoFit/>
          </a:bodyPr>
          <a:lstStyle/>
          <a:p>
            <a:pPr algn="r">
              <a:spcBef>
                <a:spcPts val="0"/>
              </a:spcBef>
              <a:spcAft>
                <a:spcPts val="0"/>
              </a:spcAft>
            </a:pPr>
            <a:r>
              <a:rPr lang="en-US" sz="800" b="1" dirty="0">
                <a:latin typeface="Arial" panose="020B0604020202020204" pitchFamily="34" charset="0"/>
              </a:rPr>
              <a:t>SOURCE: </a:t>
            </a:r>
            <a:r>
              <a:rPr lang="en-US" sz="800" dirty="0">
                <a:latin typeface="Arial" panose="020B0604020202020204" pitchFamily="34" charset="0"/>
              </a:rPr>
              <a:t>Hu, </a:t>
            </a:r>
            <a:r>
              <a:rPr lang="en-US" sz="800" dirty="0" err="1">
                <a:latin typeface="Arial" panose="020B0604020202020204" pitchFamily="34" charset="0"/>
              </a:rPr>
              <a:t>Xindi</a:t>
            </a:r>
            <a:r>
              <a:rPr lang="en-US" sz="800" dirty="0">
                <a:latin typeface="Arial" panose="020B0604020202020204" pitchFamily="34" charset="0"/>
              </a:rPr>
              <a:t> C., et al. "Detection of poly-and </a:t>
            </a:r>
            <a:r>
              <a:rPr lang="en-US" sz="800" dirty="0" err="1">
                <a:latin typeface="Arial" panose="020B0604020202020204" pitchFamily="34" charset="0"/>
              </a:rPr>
              <a:t>perfluoroalkyl</a:t>
            </a:r>
            <a:r>
              <a:rPr lang="en-US" sz="800" dirty="0">
                <a:latin typeface="Arial" panose="020B0604020202020204" pitchFamily="34" charset="0"/>
              </a:rPr>
              <a:t> substances (PFASs) in US drinking water linked to industrial sites, military fire training areas, and wastewater treatment plants." </a:t>
            </a:r>
            <a:r>
              <a:rPr lang="en-US" sz="800" i="1" dirty="0">
                <a:latin typeface="Arial" panose="020B0604020202020204" pitchFamily="34" charset="0"/>
              </a:rPr>
              <a:t>Environmental science &amp; technology letters</a:t>
            </a:r>
            <a:r>
              <a:rPr lang="en-US" sz="800" dirty="0">
                <a:latin typeface="Arial" panose="020B0604020202020204" pitchFamily="34" charset="0"/>
              </a:rPr>
              <a:t> 3.10 (2016): 344.</a:t>
            </a:r>
          </a:p>
        </p:txBody>
      </p:sp>
      <p:pic>
        <p:nvPicPr>
          <p:cNvPr id="8" name="Picture 7"/>
          <p:cNvPicPr>
            <a:picLocks noChangeAspect="1"/>
          </p:cNvPicPr>
          <p:nvPr/>
        </p:nvPicPr>
        <p:blipFill rotWithShape="1">
          <a:blip r:embed="rId3"/>
          <a:srcRect l="10129" t="85128"/>
          <a:stretch/>
        </p:blipFill>
        <p:spPr>
          <a:xfrm>
            <a:off x="4318501" y="4356891"/>
            <a:ext cx="4490235" cy="801187"/>
          </a:xfrm>
          <a:prstGeom prst="rect">
            <a:avLst/>
          </a:prstGeom>
        </p:spPr>
      </p:pic>
    </p:spTree>
    <p:extLst>
      <p:ext uri="{BB962C8B-B14F-4D97-AF65-F5344CB8AC3E}">
        <p14:creationId xmlns:p14="http://schemas.microsoft.com/office/powerpoint/2010/main" val="10886302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PFAS </a:t>
            </a:r>
            <a:r>
              <a:rPr lang="en-US" sz="2000" dirty="0" smtClean="0">
                <a:latin typeface="+mn-lt"/>
              </a:rPr>
              <a:t>in the Northeast – Environmental Working Group Map</a:t>
            </a:r>
            <a:endParaRPr lang="en-US" sz="2000" dirty="0">
              <a:latin typeface="+mn-lt"/>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20295"/>
          <a:stretch/>
        </p:blipFill>
        <p:spPr>
          <a:xfrm>
            <a:off x="2022763" y="1058779"/>
            <a:ext cx="6662449" cy="5491020"/>
          </a:xfrm>
        </p:spPr>
      </p:pic>
      <p:sp>
        <p:nvSpPr>
          <p:cNvPr id="4" name="Footer Placeholder 3"/>
          <p:cNvSpPr>
            <a:spLocks noGrp="1"/>
          </p:cNvSpPr>
          <p:nvPr>
            <p:ph type="ftr" sz="quarter" idx="3"/>
          </p:nvPr>
        </p:nvSpPr>
        <p:spPr/>
        <p:txBody>
          <a:bodyPr/>
          <a:lstStyle/>
          <a:p>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792" t="-660" r="9954" b="660"/>
          <a:stretch/>
        </p:blipFill>
        <p:spPr>
          <a:xfrm>
            <a:off x="342057" y="3629594"/>
            <a:ext cx="1680707" cy="1400323"/>
          </a:xfrm>
          <a:prstGeom prst="rect">
            <a:avLst/>
          </a:prstGeom>
        </p:spPr>
      </p:pic>
    </p:spTree>
    <p:extLst>
      <p:ext uri="{BB962C8B-B14F-4D97-AF65-F5344CB8AC3E}">
        <p14:creationId xmlns:p14="http://schemas.microsoft.com/office/powerpoint/2010/main" val="31348565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12" t="7847" r="512" b="17575"/>
          <a:stretch/>
        </p:blipFill>
        <p:spPr>
          <a:xfrm flipH="1">
            <a:off x="-51956" y="0"/>
            <a:ext cx="9195956" cy="4798734"/>
          </a:xfrm>
          <a:prstGeom prst="rect">
            <a:avLst/>
          </a:prstGeom>
        </p:spPr>
      </p:pic>
      <p:sp>
        <p:nvSpPr>
          <p:cNvPr id="191496" name="Rectangle 8"/>
          <p:cNvSpPr>
            <a:spLocks noGrp="1" noChangeArrowheads="1"/>
          </p:cNvSpPr>
          <p:nvPr>
            <p:ph type="title"/>
          </p:nvPr>
        </p:nvSpPr>
        <p:spPr/>
        <p:txBody>
          <a:bodyPr/>
          <a:lstStyle/>
          <a:p>
            <a:r>
              <a:rPr lang="en-US" smtClean="0">
                <a:solidFill>
                  <a:schemeClr val="bg1"/>
                </a:solidFill>
                <a:latin typeface="Arial Black" panose="020B0A04020102020204" pitchFamily="34" charset="0"/>
              </a:rPr>
              <a:t>Agenda</a:t>
            </a:r>
            <a:r>
              <a:rPr lang="en-US" smtClean="0">
                <a:solidFill>
                  <a:schemeClr val="bg1"/>
                </a:solidFill>
              </a:rPr>
              <a:t> </a:t>
            </a:r>
            <a:r>
              <a:rPr lang="en-US" smtClean="0">
                <a:solidFill>
                  <a:schemeClr val="bg1"/>
                </a:solidFill>
                <a:latin typeface="Arial" charset="0"/>
              </a:rPr>
              <a:t>for Today</a:t>
            </a:r>
            <a:endParaRPr lang="en-US" dirty="0">
              <a:solidFill>
                <a:schemeClr val="bg1"/>
              </a:solidFill>
              <a:latin typeface="Arial" charset="0"/>
            </a:endParaRPr>
          </a:p>
        </p:txBody>
      </p:sp>
      <p:sp>
        <p:nvSpPr>
          <p:cNvPr id="7" name="TextBox 6"/>
          <p:cNvSpPr txBox="1"/>
          <p:nvPr/>
        </p:nvSpPr>
        <p:spPr>
          <a:xfrm>
            <a:off x="1847814" y="5250794"/>
            <a:ext cx="1929340" cy="923330"/>
          </a:xfrm>
          <a:prstGeom prst="rect">
            <a:avLst/>
          </a:prstGeom>
          <a:noFill/>
        </p:spPr>
        <p:txBody>
          <a:bodyPr wrap="square" rtlCol="0">
            <a:spAutoFit/>
          </a:bodyPr>
          <a:lstStyle/>
          <a:p>
            <a:pPr algn="ctr"/>
            <a:r>
              <a:rPr lang="en-US" sz="1800" dirty="0" smtClean="0">
                <a:latin typeface="+mn-lt"/>
              </a:rPr>
              <a:t>Sampling and Analytical Challenges</a:t>
            </a:r>
            <a:endParaRPr lang="en-US" sz="1800" dirty="0">
              <a:latin typeface="+mn-lt"/>
            </a:endParaRPr>
          </a:p>
        </p:txBody>
      </p:sp>
      <p:sp>
        <p:nvSpPr>
          <p:cNvPr id="12" name="TextBox 11"/>
          <p:cNvSpPr txBox="1"/>
          <p:nvPr/>
        </p:nvSpPr>
        <p:spPr>
          <a:xfrm>
            <a:off x="3738130" y="5228869"/>
            <a:ext cx="1811864" cy="923330"/>
          </a:xfrm>
          <a:prstGeom prst="rect">
            <a:avLst/>
          </a:prstGeom>
          <a:noFill/>
        </p:spPr>
        <p:txBody>
          <a:bodyPr wrap="square" rtlCol="0">
            <a:spAutoFit/>
          </a:bodyPr>
          <a:lstStyle/>
          <a:p>
            <a:pPr algn="ctr"/>
            <a:r>
              <a:rPr lang="en-US" sz="1800" dirty="0" smtClean="0">
                <a:latin typeface="+mn-lt"/>
              </a:rPr>
              <a:t>Overview of CT’s PFAS Action Plan</a:t>
            </a:r>
            <a:endParaRPr lang="en-US" sz="1800" dirty="0">
              <a:latin typeface="+mn-lt"/>
            </a:endParaRPr>
          </a:p>
        </p:txBody>
      </p:sp>
      <p:sp>
        <p:nvSpPr>
          <p:cNvPr id="17" name="TextBox 16"/>
          <p:cNvSpPr txBox="1"/>
          <p:nvPr/>
        </p:nvSpPr>
        <p:spPr>
          <a:xfrm>
            <a:off x="21000" y="5231443"/>
            <a:ext cx="1825228" cy="646331"/>
          </a:xfrm>
          <a:prstGeom prst="rect">
            <a:avLst/>
          </a:prstGeom>
          <a:noFill/>
        </p:spPr>
        <p:txBody>
          <a:bodyPr wrap="square" rtlCol="0">
            <a:spAutoFit/>
          </a:bodyPr>
          <a:lstStyle/>
          <a:p>
            <a:pPr algn="ctr"/>
            <a:r>
              <a:rPr lang="en-US" sz="1800" dirty="0" smtClean="0">
                <a:latin typeface="+mn-lt"/>
              </a:rPr>
              <a:t>Why are PFAS a Concern?</a:t>
            </a:r>
            <a:endParaRPr lang="en-US" sz="1800" dirty="0">
              <a:latin typeface="+mn-lt"/>
            </a:endParaRPr>
          </a:p>
        </p:txBody>
      </p:sp>
      <p:sp>
        <p:nvSpPr>
          <p:cNvPr id="22" name="TextBox 21"/>
          <p:cNvSpPr txBox="1"/>
          <p:nvPr/>
        </p:nvSpPr>
        <p:spPr>
          <a:xfrm>
            <a:off x="5568338" y="5313664"/>
            <a:ext cx="1769449" cy="646331"/>
          </a:xfrm>
          <a:prstGeom prst="rect">
            <a:avLst/>
          </a:prstGeom>
          <a:noFill/>
        </p:spPr>
        <p:txBody>
          <a:bodyPr wrap="square" rtlCol="0">
            <a:spAutoFit/>
          </a:bodyPr>
          <a:lstStyle/>
          <a:p>
            <a:pPr algn="ctr"/>
            <a:r>
              <a:rPr lang="en-US" sz="1800" dirty="0" smtClean="0">
                <a:latin typeface="+mn-lt"/>
              </a:rPr>
              <a:t>Treatment Challenges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9097" y="4578968"/>
            <a:ext cx="539555" cy="788811"/>
          </a:xfrm>
          <a:prstGeom prst="rect">
            <a:avLst/>
          </a:prstGeom>
        </p:spPr>
      </p:pic>
      <p:sp>
        <p:nvSpPr>
          <p:cNvPr id="27" name="TextBox 26"/>
          <p:cNvSpPr txBox="1"/>
          <p:nvPr/>
        </p:nvSpPr>
        <p:spPr>
          <a:xfrm>
            <a:off x="7374551" y="5313322"/>
            <a:ext cx="1769449" cy="369332"/>
          </a:xfrm>
          <a:prstGeom prst="rect">
            <a:avLst/>
          </a:prstGeom>
          <a:noFill/>
        </p:spPr>
        <p:txBody>
          <a:bodyPr wrap="square" rtlCol="0">
            <a:spAutoFit/>
          </a:bodyPr>
          <a:lstStyle/>
          <a:p>
            <a:pPr algn="ctr"/>
            <a:r>
              <a:rPr lang="en-US" sz="1800" dirty="0" smtClean="0">
                <a:latin typeface="+mn-lt"/>
              </a:rPr>
              <a:t>GHD Initiatives</a:t>
            </a:r>
            <a:endParaRPr lang="en-US" sz="1800" dirty="0">
              <a:latin typeface="+mn-lt"/>
            </a:endParaRPr>
          </a:p>
        </p:txBody>
      </p:sp>
      <p:grpSp>
        <p:nvGrpSpPr>
          <p:cNvPr id="47" name="Group 46"/>
          <p:cNvGrpSpPr/>
          <p:nvPr/>
        </p:nvGrpSpPr>
        <p:grpSpPr>
          <a:xfrm>
            <a:off x="7684293" y="4249309"/>
            <a:ext cx="973667" cy="973666"/>
            <a:chOff x="2433964" y="4438558"/>
            <a:chExt cx="973667" cy="973666"/>
          </a:xfrm>
        </p:grpSpPr>
        <p:sp>
          <p:nvSpPr>
            <p:cNvPr id="48" name="Rectangle 47"/>
            <p:cNvSpPr/>
            <p:nvPr/>
          </p:nvSpPr>
          <p:spPr>
            <a:xfrm>
              <a:off x="2433964" y="4438558"/>
              <a:ext cx="973667" cy="973666"/>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8425" y="4600203"/>
              <a:ext cx="766461" cy="663503"/>
            </a:xfrm>
            <a:prstGeom prst="rect">
              <a:avLst/>
            </a:prstGeom>
          </p:spPr>
        </p:pic>
      </p:grpSp>
      <p:grpSp>
        <p:nvGrpSpPr>
          <p:cNvPr id="50" name="Group 49"/>
          <p:cNvGrpSpPr/>
          <p:nvPr/>
        </p:nvGrpSpPr>
        <p:grpSpPr>
          <a:xfrm>
            <a:off x="5966228" y="4257776"/>
            <a:ext cx="973667" cy="978025"/>
            <a:chOff x="4307975" y="4451477"/>
            <a:chExt cx="973667" cy="978025"/>
          </a:xfrm>
        </p:grpSpPr>
        <p:sp>
          <p:nvSpPr>
            <p:cNvPr id="51" name="Rectangle 50"/>
            <p:cNvSpPr/>
            <p:nvPr/>
          </p:nvSpPr>
          <p:spPr>
            <a:xfrm>
              <a:off x="4307975" y="4455834"/>
              <a:ext cx="973667" cy="973668"/>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2" name="Picture 51"/>
            <p:cNvPicPr>
              <a:picLocks noChangeAspect="1"/>
            </p:cNvPicPr>
            <p:nvPr/>
          </p:nvPicPr>
          <p:blipFill rotWithShape="1">
            <a:blip r:embed="rId6" cstate="print">
              <a:extLst>
                <a:ext uri="{28A0092B-C50C-407E-A947-70E740481C1C}">
                  <a14:useLocalDpi xmlns:a14="http://schemas.microsoft.com/office/drawing/2010/main" val="0"/>
                </a:ext>
              </a:extLst>
            </a:blip>
            <a:srcRect t="501"/>
            <a:stretch/>
          </p:blipFill>
          <p:spPr>
            <a:xfrm>
              <a:off x="4413692" y="4451477"/>
              <a:ext cx="766585" cy="896444"/>
            </a:xfrm>
            <a:prstGeom prst="rect">
              <a:avLst/>
            </a:prstGeom>
          </p:spPr>
        </p:pic>
      </p:grpSp>
      <p:grpSp>
        <p:nvGrpSpPr>
          <p:cNvPr id="56" name="Group 55"/>
          <p:cNvGrpSpPr/>
          <p:nvPr/>
        </p:nvGrpSpPr>
        <p:grpSpPr>
          <a:xfrm>
            <a:off x="477577" y="4257776"/>
            <a:ext cx="973667" cy="973667"/>
            <a:chOff x="4085166" y="4159104"/>
            <a:chExt cx="973667" cy="973667"/>
          </a:xfrm>
        </p:grpSpPr>
        <p:sp>
          <p:nvSpPr>
            <p:cNvPr id="57" name="Rectangle 56"/>
            <p:cNvSpPr/>
            <p:nvPr/>
          </p:nvSpPr>
          <p:spPr>
            <a:xfrm>
              <a:off x="4085166" y="4159104"/>
              <a:ext cx="973667" cy="973667"/>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p:spPr>
        </p:pic>
      </p:grpSp>
      <p:grpSp>
        <p:nvGrpSpPr>
          <p:cNvPr id="34" name="Group 33"/>
          <p:cNvGrpSpPr/>
          <p:nvPr/>
        </p:nvGrpSpPr>
        <p:grpSpPr>
          <a:xfrm>
            <a:off x="2294252" y="4249309"/>
            <a:ext cx="973667" cy="973666"/>
            <a:chOff x="493739" y="4438557"/>
            <a:chExt cx="973667" cy="973666"/>
          </a:xfrm>
        </p:grpSpPr>
        <p:sp>
          <p:nvSpPr>
            <p:cNvPr id="35" name="Rectangle 34"/>
            <p:cNvSpPr/>
            <p:nvPr/>
          </p:nvSpPr>
          <p:spPr>
            <a:xfrm>
              <a:off x="493739" y="4438557"/>
              <a:ext cx="973667" cy="973666"/>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29" y="4539299"/>
              <a:ext cx="539555" cy="788810"/>
            </a:xfrm>
            <a:prstGeom prst="rect">
              <a:avLst/>
            </a:prstGeom>
          </p:spPr>
        </p:pic>
      </p:grpSp>
      <p:grpSp>
        <p:nvGrpSpPr>
          <p:cNvPr id="71" name="Group 70"/>
          <p:cNvGrpSpPr/>
          <p:nvPr/>
        </p:nvGrpSpPr>
        <p:grpSpPr>
          <a:xfrm>
            <a:off x="4217210" y="4277657"/>
            <a:ext cx="974725" cy="973137"/>
            <a:chOff x="2157413" y="1922463"/>
            <a:chExt cx="974725" cy="973137"/>
          </a:xfrm>
        </p:grpSpPr>
        <p:sp>
          <p:nvSpPr>
            <p:cNvPr id="72" name="AutoShape 3"/>
            <p:cNvSpPr>
              <a:spLocks noChangeAspect="1" noChangeArrowheads="1" noTextEdit="1"/>
            </p:cNvSpPr>
            <p:nvPr/>
          </p:nvSpPr>
          <p:spPr bwMode="auto">
            <a:xfrm>
              <a:off x="2157413" y="1922463"/>
              <a:ext cx="9747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
            <p:cNvSpPr>
              <a:spLocks noChangeArrowheads="1"/>
            </p:cNvSpPr>
            <p:nvPr/>
          </p:nvSpPr>
          <p:spPr bwMode="auto">
            <a:xfrm>
              <a:off x="2159001" y="1924050"/>
              <a:ext cx="971550" cy="969962"/>
            </a:xfrm>
            <a:prstGeom prst="rect">
              <a:avLst/>
            </a:prstGeom>
            <a:solidFill>
              <a:srgbClr val="8DC63F"/>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p:cNvGrpSpPr/>
            <p:nvPr/>
          </p:nvGrpSpPr>
          <p:grpSpPr>
            <a:xfrm>
              <a:off x="2251076" y="2016125"/>
              <a:ext cx="787400" cy="741363"/>
              <a:chOff x="2251076" y="2016125"/>
              <a:chExt cx="787400" cy="741363"/>
            </a:xfrm>
          </p:grpSpPr>
          <p:sp>
            <p:nvSpPr>
              <p:cNvPr id="75" name="Freeform 6"/>
              <p:cNvSpPr>
                <a:spLocks/>
              </p:cNvSpPr>
              <p:nvPr/>
            </p:nvSpPr>
            <p:spPr bwMode="auto">
              <a:xfrm>
                <a:off x="2281238" y="2016125"/>
                <a:ext cx="757238" cy="241300"/>
              </a:xfrm>
              <a:custGeom>
                <a:avLst/>
                <a:gdLst>
                  <a:gd name="T0" fmla="*/ 635 w 15875"/>
                  <a:gd name="T1" fmla="*/ 5054 h 5054"/>
                  <a:gd name="T2" fmla="*/ 15240 w 15875"/>
                  <a:gd name="T3" fmla="*/ 5054 h 5054"/>
                  <a:gd name="T4" fmla="*/ 15240 w 15875"/>
                  <a:gd name="T5" fmla="*/ 4419 h 5054"/>
                  <a:gd name="T6" fmla="*/ 15875 w 15875"/>
                  <a:gd name="T7" fmla="*/ 4419 h 5054"/>
                  <a:gd name="T8" fmla="*/ 15875 w 15875"/>
                  <a:gd name="T9" fmla="*/ 3784 h 5054"/>
                  <a:gd name="T10" fmla="*/ 7636 w 15875"/>
                  <a:gd name="T11" fmla="*/ 0 h 5054"/>
                  <a:gd name="T12" fmla="*/ 0 w 15875"/>
                  <a:gd name="T13" fmla="*/ 3784 h 5054"/>
                  <a:gd name="T14" fmla="*/ 0 w 15875"/>
                  <a:gd name="T15" fmla="*/ 4419 h 5054"/>
                  <a:gd name="T16" fmla="*/ 635 w 15875"/>
                  <a:gd name="T17" fmla="*/ 4419 h 5054"/>
                  <a:gd name="T18" fmla="*/ 635 w 15875"/>
                  <a:gd name="T19" fmla="*/ 5054 h 5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75" h="5054">
                    <a:moveTo>
                      <a:pt x="635" y="5054"/>
                    </a:moveTo>
                    <a:lnTo>
                      <a:pt x="15240" y="5054"/>
                    </a:lnTo>
                    <a:lnTo>
                      <a:pt x="15240" y="4419"/>
                    </a:lnTo>
                    <a:lnTo>
                      <a:pt x="15875" y="4419"/>
                    </a:lnTo>
                    <a:lnTo>
                      <a:pt x="15875" y="3784"/>
                    </a:lnTo>
                    <a:lnTo>
                      <a:pt x="7636" y="0"/>
                    </a:lnTo>
                    <a:lnTo>
                      <a:pt x="0" y="3784"/>
                    </a:lnTo>
                    <a:lnTo>
                      <a:pt x="0" y="4419"/>
                    </a:lnTo>
                    <a:lnTo>
                      <a:pt x="635" y="4419"/>
                    </a:lnTo>
                    <a:lnTo>
                      <a:pt x="635" y="50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
              <p:cNvSpPr>
                <a:spLocks/>
              </p:cNvSpPr>
              <p:nvPr/>
            </p:nvSpPr>
            <p:spPr bwMode="auto">
              <a:xfrm>
                <a:off x="2311401" y="2287588"/>
                <a:ext cx="666750" cy="363537"/>
              </a:xfrm>
              <a:custGeom>
                <a:avLst/>
                <a:gdLst>
                  <a:gd name="T0" fmla="*/ 1270 w 13970"/>
                  <a:gd name="T1" fmla="*/ 0 h 7620"/>
                  <a:gd name="T2" fmla="*/ 3175 w 13970"/>
                  <a:gd name="T3" fmla="*/ 0 h 7620"/>
                  <a:gd name="T4" fmla="*/ 3175 w 13970"/>
                  <a:gd name="T5" fmla="*/ 6350 h 7620"/>
                  <a:gd name="T6" fmla="*/ 4445 w 13970"/>
                  <a:gd name="T7" fmla="*/ 6350 h 7620"/>
                  <a:gd name="T8" fmla="*/ 4445 w 13970"/>
                  <a:gd name="T9" fmla="*/ 0 h 7620"/>
                  <a:gd name="T10" fmla="*/ 6350 w 13970"/>
                  <a:gd name="T11" fmla="*/ 0 h 7620"/>
                  <a:gd name="T12" fmla="*/ 6350 w 13970"/>
                  <a:gd name="T13" fmla="*/ 6350 h 7620"/>
                  <a:gd name="T14" fmla="*/ 7620 w 13970"/>
                  <a:gd name="T15" fmla="*/ 6350 h 7620"/>
                  <a:gd name="T16" fmla="*/ 7620 w 13970"/>
                  <a:gd name="T17" fmla="*/ 0 h 7620"/>
                  <a:gd name="T18" fmla="*/ 9525 w 13970"/>
                  <a:gd name="T19" fmla="*/ 0 h 7620"/>
                  <a:gd name="T20" fmla="*/ 9525 w 13970"/>
                  <a:gd name="T21" fmla="*/ 6350 h 7620"/>
                  <a:gd name="T22" fmla="*/ 10795 w 13970"/>
                  <a:gd name="T23" fmla="*/ 6350 h 7620"/>
                  <a:gd name="T24" fmla="*/ 10795 w 13970"/>
                  <a:gd name="T25" fmla="*/ 0 h 7620"/>
                  <a:gd name="T26" fmla="*/ 12700 w 13970"/>
                  <a:gd name="T27" fmla="*/ 0 h 7620"/>
                  <a:gd name="T28" fmla="*/ 12700 w 13970"/>
                  <a:gd name="T29" fmla="*/ 6350 h 7620"/>
                  <a:gd name="T30" fmla="*/ 13970 w 13970"/>
                  <a:gd name="T31" fmla="*/ 6350 h 7620"/>
                  <a:gd name="T32" fmla="*/ 13970 w 13970"/>
                  <a:gd name="T33" fmla="*/ 7620 h 7620"/>
                  <a:gd name="T34" fmla="*/ 0 w 13970"/>
                  <a:gd name="T35" fmla="*/ 7620 h 7620"/>
                  <a:gd name="T36" fmla="*/ 0 w 13970"/>
                  <a:gd name="T37" fmla="*/ 6350 h 7620"/>
                  <a:gd name="T38" fmla="*/ 1270 w 13970"/>
                  <a:gd name="T39" fmla="*/ 6350 h 7620"/>
                  <a:gd name="T40" fmla="*/ 1270 w 13970"/>
                  <a:gd name="T41" fmla="*/ 0 h 7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70" h="7620">
                    <a:moveTo>
                      <a:pt x="1270" y="0"/>
                    </a:moveTo>
                    <a:lnTo>
                      <a:pt x="3175" y="0"/>
                    </a:lnTo>
                    <a:lnTo>
                      <a:pt x="3175" y="6350"/>
                    </a:lnTo>
                    <a:lnTo>
                      <a:pt x="4445" y="6350"/>
                    </a:lnTo>
                    <a:lnTo>
                      <a:pt x="4445" y="0"/>
                    </a:lnTo>
                    <a:lnTo>
                      <a:pt x="6350" y="0"/>
                    </a:lnTo>
                    <a:lnTo>
                      <a:pt x="6350" y="6350"/>
                    </a:lnTo>
                    <a:lnTo>
                      <a:pt x="7620" y="6350"/>
                    </a:lnTo>
                    <a:lnTo>
                      <a:pt x="7620" y="0"/>
                    </a:lnTo>
                    <a:lnTo>
                      <a:pt x="9525" y="0"/>
                    </a:lnTo>
                    <a:lnTo>
                      <a:pt x="9525" y="6350"/>
                    </a:lnTo>
                    <a:lnTo>
                      <a:pt x="10795" y="6350"/>
                    </a:lnTo>
                    <a:lnTo>
                      <a:pt x="10795" y="0"/>
                    </a:lnTo>
                    <a:lnTo>
                      <a:pt x="12700" y="0"/>
                    </a:lnTo>
                    <a:lnTo>
                      <a:pt x="12700" y="6350"/>
                    </a:lnTo>
                    <a:lnTo>
                      <a:pt x="13970" y="6350"/>
                    </a:lnTo>
                    <a:lnTo>
                      <a:pt x="13970" y="7620"/>
                    </a:lnTo>
                    <a:lnTo>
                      <a:pt x="0" y="7620"/>
                    </a:lnTo>
                    <a:lnTo>
                      <a:pt x="0" y="6350"/>
                    </a:lnTo>
                    <a:lnTo>
                      <a:pt x="1270" y="6350"/>
                    </a:lnTo>
                    <a:lnTo>
                      <a:pt x="127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
              <p:cNvSpPr>
                <a:spLocks noChangeArrowheads="1"/>
              </p:cNvSpPr>
              <p:nvPr/>
            </p:nvSpPr>
            <p:spPr bwMode="auto">
              <a:xfrm>
                <a:off x="2251076" y="2681288"/>
                <a:ext cx="787400" cy="76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PFAS to regulate?</a:t>
            </a:r>
            <a:endParaRPr lang="en-US" dirty="0"/>
          </a:p>
        </p:txBody>
      </p:sp>
      <p:graphicFrame>
        <p:nvGraphicFramePr>
          <p:cNvPr id="4" name="Table 3"/>
          <p:cNvGraphicFramePr>
            <a:graphicFrameLocks noGrp="1"/>
          </p:cNvGraphicFramePr>
          <p:nvPr>
            <p:extLst/>
          </p:nvPr>
        </p:nvGraphicFramePr>
        <p:xfrm>
          <a:off x="691971" y="2369127"/>
          <a:ext cx="6586494" cy="2773423"/>
        </p:xfrm>
        <a:graphic>
          <a:graphicData uri="http://schemas.openxmlformats.org/drawingml/2006/table">
            <a:tbl>
              <a:tblPr firstRow="1" bandRow="1"/>
              <a:tblGrid>
                <a:gridCol w="1053029">
                  <a:extLst>
                    <a:ext uri="{9D8B030D-6E8A-4147-A177-3AD203B41FA5}">
                      <a16:colId xmlns:a16="http://schemas.microsoft.com/office/drawing/2014/main" val="2903046341"/>
                    </a:ext>
                  </a:extLst>
                </a:gridCol>
                <a:gridCol w="810021">
                  <a:extLst>
                    <a:ext uri="{9D8B030D-6E8A-4147-A177-3AD203B41FA5}">
                      <a16:colId xmlns:a16="http://schemas.microsoft.com/office/drawing/2014/main" val="3621281063"/>
                    </a:ext>
                  </a:extLst>
                </a:gridCol>
                <a:gridCol w="850524">
                  <a:extLst>
                    <a:ext uri="{9D8B030D-6E8A-4147-A177-3AD203B41FA5}">
                      <a16:colId xmlns:a16="http://schemas.microsoft.com/office/drawing/2014/main" val="1534158533"/>
                    </a:ext>
                  </a:extLst>
                </a:gridCol>
                <a:gridCol w="678392">
                  <a:extLst>
                    <a:ext uri="{9D8B030D-6E8A-4147-A177-3AD203B41FA5}">
                      <a16:colId xmlns:a16="http://schemas.microsoft.com/office/drawing/2014/main" val="1384194817"/>
                    </a:ext>
                  </a:extLst>
                </a:gridCol>
                <a:gridCol w="759395">
                  <a:extLst>
                    <a:ext uri="{9D8B030D-6E8A-4147-A177-3AD203B41FA5}">
                      <a16:colId xmlns:a16="http://schemas.microsoft.com/office/drawing/2014/main" val="1056334568"/>
                    </a:ext>
                  </a:extLst>
                </a:gridCol>
                <a:gridCol w="751804">
                  <a:extLst>
                    <a:ext uri="{9D8B030D-6E8A-4147-A177-3AD203B41FA5}">
                      <a16:colId xmlns:a16="http://schemas.microsoft.com/office/drawing/2014/main" val="2092070199"/>
                    </a:ext>
                  </a:extLst>
                </a:gridCol>
                <a:gridCol w="840398">
                  <a:extLst>
                    <a:ext uri="{9D8B030D-6E8A-4147-A177-3AD203B41FA5}">
                      <a16:colId xmlns:a16="http://schemas.microsoft.com/office/drawing/2014/main" val="3783804543"/>
                    </a:ext>
                  </a:extLst>
                </a:gridCol>
                <a:gridCol w="842931">
                  <a:extLst>
                    <a:ext uri="{9D8B030D-6E8A-4147-A177-3AD203B41FA5}">
                      <a16:colId xmlns:a16="http://schemas.microsoft.com/office/drawing/2014/main" val="3298373889"/>
                    </a:ext>
                  </a:extLst>
                </a:gridCol>
              </a:tblGrid>
              <a:tr h="491387">
                <a:tc>
                  <a:txBody>
                    <a:bodyPr/>
                    <a:lstStyle/>
                    <a:p>
                      <a:pPr algn="ctr" rtl="0" fontAlgn="ctr"/>
                      <a:r>
                        <a:rPr lang="en-US" sz="1500" b="1" i="0" u="none" strike="noStrike" dirty="0">
                          <a:solidFill>
                            <a:srgbClr val="FFFFFF"/>
                          </a:solidFill>
                          <a:effectLst/>
                          <a:latin typeface="Arial" panose="020B0604020202020204" pitchFamily="34" charset="0"/>
                        </a:rPr>
                        <a:t>Region</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dirty="0">
                          <a:solidFill>
                            <a:srgbClr val="FFFFFF"/>
                          </a:solidFill>
                          <a:effectLst/>
                          <a:latin typeface="Arial" panose="020B0604020202020204" pitchFamily="34" charset="0"/>
                        </a:rPr>
                        <a:t>PFOA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dirty="0">
                          <a:solidFill>
                            <a:srgbClr val="FFFFFF"/>
                          </a:solidFill>
                          <a:effectLst/>
                          <a:latin typeface="Arial" panose="020B0604020202020204" pitchFamily="34" charset="0"/>
                        </a:rPr>
                        <a:t>PFOS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a:solidFill>
                            <a:srgbClr val="FFFFFF"/>
                          </a:solidFill>
                          <a:effectLst/>
                          <a:latin typeface="Arial" panose="020B0604020202020204" pitchFamily="34" charset="0"/>
                        </a:rPr>
                        <a:t>PFNA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a:solidFill>
                            <a:srgbClr val="FFFFFF"/>
                          </a:solidFill>
                          <a:effectLst/>
                          <a:latin typeface="Arial" panose="020B0604020202020204" pitchFamily="34" charset="0"/>
                        </a:rPr>
                        <a:t>PFBA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a:solidFill>
                            <a:srgbClr val="FFFFFF"/>
                          </a:solidFill>
                          <a:effectLst/>
                          <a:latin typeface="Arial" panose="020B0604020202020204" pitchFamily="34" charset="0"/>
                        </a:rPr>
                        <a:t>PFBS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a:solidFill>
                            <a:srgbClr val="FFFFFF"/>
                          </a:solidFill>
                          <a:effectLst/>
                          <a:latin typeface="Arial" panose="020B0604020202020204" pitchFamily="34" charset="0"/>
                        </a:rPr>
                        <a:t>PFHxS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tc>
                  <a:txBody>
                    <a:bodyPr/>
                    <a:lstStyle/>
                    <a:p>
                      <a:pPr algn="ctr" rtl="0" fontAlgn="ctr"/>
                      <a:r>
                        <a:rPr lang="en-US" sz="1500" b="1" i="0" u="none" strike="noStrike" dirty="0" err="1">
                          <a:solidFill>
                            <a:srgbClr val="FFFFFF"/>
                          </a:solidFill>
                          <a:effectLst/>
                          <a:latin typeface="Arial" panose="020B0604020202020204" pitchFamily="34" charset="0"/>
                        </a:rPr>
                        <a:t>PFHpA</a:t>
                      </a:r>
                      <a:endParaRPr lang="en-US" sz="1500" b="1" i="0" u="none" strike="noStrike" dirty="0">
                        <a:solidFill>
                          <a:srgbClr val="FFFFFF"/>
                        </a:solidFill>
                        <a:effectLst/>
                        <a:latin typeface="Arial" panose="020B0604020202020204" pitchFamily="34" charset="0"/>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DA3"/>
                    </a:solidFill>
                  </a:tcPr>
                </a:tc>
                <a:extLst>
                  <a:ext uri="{0D108BD9-81ED-4DB2-BD59-A6C34878D82A}">
                    <a16:rowId xmlns:a16="http://schemas.microsoft.com/office/drawing/2014/main" val="3975656595"/>
                  </a:ext>
                </a:extLst>
              </a:tr>
              <a:tr h="293021">
                <a:tc>
                  <a:txBody>
                    <a:bodyPr/>
                    <a:lstStyle/>
                    <a:p>
                      <a:pPr algn="l" rtl="0" fontAlgn="ctr"/>
                      <a:r>
                        <a:rPr lang="en-US" sz="1400" b="0" i="0" u="none" strike="noStrike">
                          <a:solidFill>
                            <a:srgbClr val="000000"/>
                          </a:solidFill>
                          <a:effectLst/>
                          <a:latin typeface="Arial" panose="020B0604020202020204" pitchFamily="34" charset="0"/>
                        </a:rPr>
                        <a:t>USEPA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extLst>
                  <a:ext uri="{0D108BD9-81ED-4DB2-BD59-A6C34878D82A}">
                    <a16:rowId xmlns:a16="http://schemas.microsoft.com/office/drawing/2014/main" val="3375127564"/>
                  </a:ext>
                </a:extLst>
              </a:tr>
              <a:tr h="284145">
                <a:tc>
                  <a:txBody>
                    <a:bodyPr/>
                    <a:lstStyle/>
                    <a:p>
                      <a:pPr algn="l" rtl="0" fontAlgn="ctr"/>
                      <a:r>
                        <a:rPr lang="en-US" sz="1400" b="0" i="0" u="none" strike="noStrike">
                          <a:solidFill>
                            <a:srgbClr val="000000"/>
                          </a:solidFill>
                          <a:effectLst/>
                          <a:latin typeface="Arial" panose="020B0604020202020204" pitchFamily="34" charset="0"/>
                        </a:rPr>
                        <a:t>PA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852517522"/>
                  </a:ext>
                </a:extLst>
              </a:tr>
              <a:tr h="284145">
                <a:tc>
                  <a:txBody>
                    <a:bodyPr/>
                    <a:lstStyle/>
                    <a:p>
                      <a:pPr algn="l" rtl="0" fontAlgn="ctr"/>
                      <a:r>
                        <a:rPr lang="en-US" sz="1400" b="0" i="0" u="none" strike="noStrike">
                          <a:solidFill>
                            <a:srgbClr val="000000"/>
                          </a:solidFill>
                          <a:effectLst/>
                          <a:latin typeface="Arial" panose="020B0604020202020204" pitchFamily="34" charset="0"/>
                        </a:rPr>
                        <a:t>AK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smtClean="0">
                          <a:solidFill>
                            <a:srgbClr val="000000"/>
                          </a:solidFill>
                          <a:effectLst/>
                          <a:latin typeface="Arial" panose="020B0604020202020204" pitchFamily="34" charset="0"/>
                        </a:rPr>
                        <a:t>Yes</a:t>
                      </a:r>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Yes</a:t>
                      </a:r>
                      <a:endParaRPr lang="en-US" sz="1400" b="0" i="0" u="none" strike="noStrike" dirty="0">
                        <a:solidFill>
                          <a:srgbClr val="000000"/>
                        </a:solidFill>
                        <a:effectLst/>
                        <a:latin typeface="Arial" panose="020B0604020202020204" pitchFamily="34" charset="0"/>
                      </a:endParaRP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Yes</a:t>
                      </a:r>
                      <a:endParaRPr lang="en-US" sz="1400" b="0" i="0" u="none" strike="noStrike" dirty="0">
                        <a:solidFill>
                          <a:srgbClr val="000000"/>
                        </a:solidFill>
                        <a:effectLst/>
                        <a:latin typeface="Arial" panose="020B0604020202020204" pitchFamily="34" charset="0"/>
                      </a:endParaRP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Yes</a:t>
                      </a:r>
                      <a:endParaRPr lang="en-US" sz="1400" b="0" i="0" u="none" strike="noStrike" dirty="0">
                        <a:solidFill>
                          <a:srgbClr val="000000"/>
                        </a:solidFill>
                        <a:effectLst/>
                        <a:latin typeface="Arial" panose="020B0604020202020204" pitchFamily="34" charset="0"/>
                      </a:endParaRP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extLst>
                  <a:ext uri="{0D108BD9-81ED-4DB2-BD59-A6C34878D82A}">
                    <a16:rowId xmlns:a16="http://schemas.microsoft.com/office/drawing/2014/main" val="1122268829"/>
                  </a:ext>
                </a:extLst>
              </a:tr>
              <a:tr h="284145">
                <a:tc>
                  <a:txBody>
                    <a:bodyPr/>
                    <a:lstStyle/>
                    <a:p>
                      <a:pPr algn="l" rtl="0" fontAlgn="ctr"/>
                      <a:r>
                        <a:rPr lang="en-US" sz="1400" b="0" i="0" u="none" strike="noStrike">
                          <a:solidFill>
                            <a:srgbClr val="000000"/>
                          </a:solidFill>
                          <a:effectLst/>
                          <a:latin typeface="Arial" panose="020B0604020202020204" pitchFamily="34" charset="0"/>
                        </a:rPr>
                        <a:t>CA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3911254986"/>
                  </a:ext>
                </a:extLst>
              </a:tr>
              <a:tr h="284145">
                <a:tc>
                  <a:txBody>
                    <a:bodyPr/>
                    <a:lstStyle/>
                    <a:p>
                      <a:pPr algn="l" rtl="0" fontAlgn="ctr"/>
                      <a:r>
                        <a:rPr lang="en-US" sz="1400" b="0" i="0" u="none" strike="noStrike">
                          <a:solidFill>
                            <a:srgbClr val="000000"/>
                          </a:solidFill>
                          <a:effectLst/>
                          <a:latin typeface="Arial" panose="020B0604020202020204" pitchFamily="34" charset="0"/>
                        </a:rPr>
                        <a:t>MI</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smtClean="0">
                          <a:solidFill>
                            <a:srgbClr val="000000"/>
                          </a:solidFill>
                          <a:effectLst/>
                          <a:latin typeface="Arial" panose="020B0604020202020204" pitchFamily="34" charset="0"/>
                        </a:rPr>
                        <a:t>Yes</a:t>
                      </a:r>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smtClean="0">
                          <a:solidFill>
                            <a:srgbClr val="000000"/>
                          </a:solidFill>
                          <a:effectLst/>
                          <a:latin typeface="Arial" panose="020B0604020202020204" pitchFamily="34" charset="0"/>
                        </a:rPr>
                        <a:t>Yes</a:t>
                      </a:r>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smtClean="0">
                          <a:solidFill>
                            <a:srgbClr val="000000"/>
                          </a:solidFill>
                          <a:effectLst/>
                          <a:latin typeface="Arial" panose="020B0604020202020204" pitchFamily="34" charset="0"/>
                        </a:rPr>
                        <a:t>Yes</a:t>
                      </a:r>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extLst>
                  <a:ext uri="{0D108BD9-81ED-4DB2-BD59-A6C34878D82A}">
                    <a16:rowId xmlns:a16="http://schemas.microsoft.com/office/drawing/2014/main" val="1332279230"/>
                  </a:ext>
                </a:extLst>
              </a:tr>
              <a:tr h="284145">
                <a:tc>
                  <a:txBody>
                    <a:bodyPr/>
                    <a:lstStyle/>
                    <a:p>
                      <a:pPr algn="l" rtl="0" fontAlgn="ctr"/>
                      <a:r>
                        <a:rPr lang="en-US" sz="1400" b="0" i="0" u="none" strike="noStrike">
                          <a:solidFill>
                            <a:srgbClr val="000000"/>
                          </a:solidFill>
                          <a:effectLst/>
                          <a:latin typeface="Arial" panose="020B0604020202020204" pitchFamily="34" charset="0"/>
                        </a:rPr>
                        <a:t>MN</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1410099415"/>
                  </a:ext>
                </a:extLst>
              </a:tr>
              <a:tr h="284145">
                <a:tc>
                  <a:txBody>
                    <a:bodyPr/>
                    <a:lstStyle/>
                    <a:p>
                      <a:pPr algn="l" rtl="0" fontAlgn="ctr"/>
                      <a:r>
                        <a:rPr lang="en-US" sz="1400" b="0" i="0" u="none" strike="noStrike">
                          <a:solidFill>
                            <a:srgbClr val="000000"/>
                          </a:solidFill>
                          <a:effectLst/>
                          <a:latin typeface="Arial" panose="020B0604020202020204" pitchFamily="34" charset="0"/>
                        </a:rPr>
                        <a:t>CT</a:t>
                      </a:r>
                    </a:p>
                  </a:txBody>
                  <a:tcPr marL="7144" marR="7144" marT="7144"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2D4"/>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dirty="0">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3C8E3"/>
                    </a:solidFill>
                  </a:tcPr>
                </a:tc>
                <a:extLst>
                  <a:ext uri="{0D108BD9-81ED-4DB2-BD59-A6C34878D82A}">
                    <a16:rowId xmlns:a16="http://schemas.microsoft.com/office/drawing/2014/main" val="1538182545"/>
                  </a:ext>
                </a:extLst>
              </a:tr>
              <a:tr h="284145">
                <a:tc>
                  <a:txBody>
                    <a:bodyPr/>
                    <a:lstStyle/>
                    <a:p>
                      <a:pPr algn="l" fontAlgn="t"/>
                      <a:r>
                        <a:rPr lang="en-US" sz="1400" b="0" i="0" u="none" strike="noStrike">
                          <a:solidFill>
                            <a:srgbClr val="000000"/>
                          </a:solidFill>
                          <a:effectLst/>
                          <a:latin typeface="Arial" panose="020B0604020202020204" pitchFamily="34" charset="0"/>
                        </a:rPr>
                        <a:t>Australia</a:t>
                      </a:r>
                    </a:p>
                  </a:txBody>
                  <a:tcPr marL="7144" marR="7144" marT="7144"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1D2D4"/>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rtl="0" fontAlgn="ctr"/>
                      <a:r>
                        <a:rPr lang="en-US" sz="1400" b="0" i="0" u="none" strike="noStrike">
                          <a:solidFill>
                            <a:srgbClr val="000000"/>
                          </a:solidFill>
                          <a:effectLst/>
                          <a:latin typeface="Arial" panose="020B0604020202020204" pitchFamily="34" charset="0"/>
                        </a:rPr>
                        <a:t>Yes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C9E0"/>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ctr" fontAlgn="t"/>
                      <a:r>
                        <a:rPr lang="en-US" sz="1400" b="0" i="0" u="none" strike="noStrike">
                          <a:solidFill>
                            <a:srgbClr val="000000"/>
                          </a:solidFill>
                          <a:effectLst/>
                          <a:latin typeface="Arial" panose="020B0604020202020204" pitchFamily="34" charset="0"/>
                        </a:rPr>
                        <a:t>Yes</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0C9E0"/>
                    </a:solidFill>
                  </a:tcPr>
                </a:tc>
                <a:tc>
                  <a:txBody>
                    <a:bodyPr/>
                    <a:lstStyle/>
                    <a:p>
                      <a:pPr algn="ctr" fontAlgn="t"/>
                      <a:r>
                        <a:rPr lang="en-US" sz="1400" b="0" i="0" u="none" strike="noStrike" dirty="0">
                          <a:solidFill>
                            <a:srgbClr val="000000"/>
                          </a:solidFill>
                          <a:effectLst/>
                          <a:latin typeface="Arial" panose="020B0604020202020204" pitchFamily="34" charset="0"/>
                        </a:rPr>
                        <a:t> </a:t>
                      </a:r>
                    </a:p>
                  </a:txBody>
                  <a:tcPr marL="7144" marR="7144" marT="714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2206064315"/>
                  </a:ext>
                </a:extLst>
              </a:tr>
            </a:tbl>
          </a:graphicData>
        </a:graphic>
      </p:graphicFrame>
    </p:spTree>
    <p:extLst>
      <p:ext uri="{BB962C8B-B14F-4D97-AF65-F5344CB8AC3E}">
        <p14:creationId xmlns:p14="http://schemas.microsoft.com/office/powerpoint/2010/main" val="33354560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062038"/>
            <a:ext cx="8152035" cy="637554"/>
          </a:xfrm>
        </p:spPr>
        <p:txBody>
          <a:bodyPr/>
          <a:lstStyle/>
          <a:p>
            <a:r>
              <a:rPr lang="en-US" dirty="0" smtClean="0">
                <a:latin typeface="Arial Black" panose="020B0A04020102020204" pitchFamily="34" charset="0"/>
              </a:rPr>
              <a:t>Advisory/Guidelines</a:t>
            </a:r>
            <a:endParaRPr lang="en-US" dirty="0"/>
          </a:p>
        </p:txBody>
      </p:sp>
      <p:graphicFrame>
        <p:nvGraphicFramePr>
          <p:cNvPr id="5" name="Table 4"/>
          <p:cNvGraphicFramePr>
            <a:graphicFrameLocks noGrp="1"/>
          </p:cNvGraphicFramePr>
          <p:nvPr>
            <p:extLst/>
          </p:nvPr>
        </p:nvGraphicFramePr>
        <p:xfrm>
          <a:off x="380172" y="1699592"/>
          <a:ext cx="6565044" cy="3805267"/>
        </p:xfrm>
        <a:graphic>
          <a:graphicData uri="http://schemas.openxmlformats.org/drawingml/2006/table">
            <a:tbl>
              <a:tblPr firstRow="1" bandRow="1">
                <a:tableStyleId>{5C22544A-7EE6-4342-B048-85BDC9FD1C3A}</a:tableStyleId>
              </a:tblPr>
              <a:tblGrid>
                <a:gridCol w="1381859">
                  <a:extLst>
                    <a:ext uri="{9D8B030D-6E8A-4147-A177-3AD203B41FA5}">
                      <a16:colId xmlns:a16="http://schemas.microsoft.com/office/drawing/2014/main" val="78066825"/>
                    </a:ext>
                  </a:extLst>
                </a:gridCol>
                <a:gridCol w="1456833">
                  <a:extLst>
                    <a:ext uri="{9D8B030D-6E8A-4147-A177-3AD203B41FA5}">
                      <a16:colId xmlns:a16="http://schemas.microsoft.com/office/drawing/2014/main" val="1254324581"/>
                    </a:ext>
                  </a:extLst>
                </a:gridCol>
                <a:gridCol w="1194881">
                  <a:extLst>
                    <a:ext uri="{9D8B030D-6E8A-4147-A177-3AD203B41FA5}">
                      <a16:colId xmlns:a16="http://schemas.microsoft.com/office/drawing/2014/main" val="3547560394"/>
                    </a:ext>
                  </a:extLst>
                </a:gridCol>
                <a:gridCol w="1246511">
                  <a:extLst>
                    <a:ext uri="{9D8B030D-6E8A-4147-A177-3AD203B41FA5}">
                      <a16:colId xmlns:a16="http://schemas.microsoft.com/office/drawing/2014/main" val="1733712068"/>
                    </a:ext>
                  </a:extLst>
                </a:gridCol>
                <a:gridCol w="1284960">
                  <a:extLst>
                    <a:ext uri="{9D8B030D-6E8A-4147-A177-3AD203B41FA5}">
                      <a16:colId xmlns:a16="http://schemas.microsoft.com/office/drawing/2014/main" val="1875238398"/>
                    </a:ext>
                  </a:extLst>
                </a:gridCol>
              </a:tblGrid>
              <a:tr h="831861">
                <a:tc>
                  <a:txBody>
                    <a:bodyPr/>
                    <a:lstStyle/>
                    <a:p>
                      <a:pPr marL="0" marR="0">
                        <a:spcBef>
                          <a:spcPts val="0"/>
                        </a:spcBef>
                        <a:spcAft>
                          <a:spcPts val="0"/>
                        </a:spcAft>
                      </a:pPr>
                      <a:r>
                        <a:rPr lang="en-US" sz="1100" kern="1200" dirty="0">
                          <a:effectLst/>
                          <a:latin typeface="+mj-lt"/>
                        </a:rPr>
                        <a:t>Jurisdiction </a:t>
                      </a:r>
                      <a:endParaRPr lang="en-US" sz="1100"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Drinking Water/</a:t>
                      </a:r>
                    </a:p>
                    <a:p>
                      <a:pPr marL="0" marR="0">
                        <a:spcBef>
                          <a:spcPts val="0"/>
                        </a:spcBef>
                        <a:spcAft>
                          <a:spcPts val="0"/>
                        </a:spcAft>
                      </a:pPr>
                      <a:r>
                        <a:rPr lang="en-US" sz="1100" b="1" kern="1200" dirty="0" smtClean="0">
                          <a:effectLst/>
                          <a:latin typeface="+mj-lt"/>
                        </a:rPr>
                        <a:t>Groundwater</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Surface Water</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Soil to Groundwater (Screening)</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dirty="0" smtClean="0">
                          <a:effectLst/>
                          <a:latin typeface="+mj-lt"/>
                          <a:ea typeface="Times New Roman" panose="02020603050405020304" pitchFamily="18" charset="0"/>
                          <a:cs typeface="Times New Roman" panose="02020603050405020304" pitchFamily="18" charset="0"/>
                        </a:rPr>
                        <a:t>Soil Human Health (Screening)</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extLst>
                  <a:ext uri="{0D108BD9-81ED-4DB2-BD59-A6C34878D82A}">
                    <a16:rowId xmlns:a16="http://schemas.microsoft.com/office/drawing/2014/main" val="661140601"/>
                  </a:ext>
                </a:extLst>
              </a:tr>
              <a:tr h="269556">
                <a:tc>
                  <a:txBody>
                    <a:bodyPr/>
                    <a:lstStyle/>
                    <a:p>
                      <a:pPr marL="0" marR="0">
                        <a:spcBef>
                          <a:spcPts val="0"/>
                        </a:spcBef>
                        <a:spcAft>
                          <a:spcPts val="0"/>
                        </a:spcAft>
                      </a:pPr>
                      <a:r>
                        <a:rPr lang="en-US" sz="900" kern="1200" dirty="0">
                          <a:effectLst/>
                        </a:rPr>
                        <a:t>US EPA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kern="1200" dirty="0" smtClean="0">
                          <a:effectLst/>
                        </a:rPr>
                        <a:t>HA / SL</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595732549"/>
                  </a:ext>
                </a:extLst>
              </a:tr>
              <a:tr h="26955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Alaska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AL / 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AL</a:t>
                      </a:r>
                      <a:endPar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1837579270"/>
                  </a:ext>
                </a:extLst>
              </a:tr>
              <a:tr h="269556">
                <a:tc>
                  <a:txBody>
                    <a:bodyPr/>
                    <a:lstStyle/>
                    <a:p>
                      <a:pPr marL="0" marR="0">
                        <a:spcBef>
                          <a:spcPts val="0"/>
                        </a:spcBef>
                        <a:spcAft>
                          <a:spcPts val="0"/>
                        </a:spcAft>
                      </a:pPr>
                      <a:r>
                        <a:rPr lang="en-US" sz="900" kern="1200" dirty="0">
                          <a:effectLst/>
                        </a:rPr>
                        <a:t>California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RL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700026589"/>
                  </a:ext>
                </a:extLst>
              </a:tr>
              <a:tr h="26955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Colorado</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4168744327"/>
                  </a:ext>
                </a:extLst>
              </a:tr>
              <a:tr h="26955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Connecticut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AL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260891835"/>
                  </a:ext>
                </a:extLst>
              </a:tr>
              <a:tr h="26955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Delaware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RL / SL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824111789"/>
                  </a:ext>
                </a:extLst>
              </a:tr>
              <a:tr h="26955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Iowa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424728657"/>
                  </a:ext>
                </a:extLst>
              </a:tr>
              <a:tr h="277846">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Maine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SL / 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SL</a:t>
                      </a:r>
                      <a:endPar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4234138132"/>
                  </a:ext>
                </a:extLst>
              </a:tr>
              <a:tr h="269556">
                <a:tc>
                  <a:txBody>
                    <a:bodyPr/>
                    <a:lstStyle/>
                    <a:p>
                      <a:pPr marL="0" marR="0">
                        <a:spcBef>
                          <a:spcPts val="0"/>
                        </a:spcBef>
                        <a:spcAft>
                          <a:spcPts val="0"/>
                        </a:spcAft>
                      </a:pPr>
                      <a:r>
                        <a:rPr lang="en-US" sz="900" kern="1200" dirty="0">
                          <a:effectLst/>
                        </a:rPr>
                        <a:t>Massachusetts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GL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867985767"/>
                  </a:ext>
                </a:extLst>
              </a:tr>
              <a:tr h="269556">
                <a:tc>
                  <a:txBody>
                    <a:bodyPr/>
                    <a:lstStyle/>
                    <a:p>
                      <a:pPr marL="0" marR="0">
                        <a:spcBef>
                          <a:spcPts val="0"/>
                        </a:spcBef>
                        <a:spcAft>
                          <a:spcPts val="0"/>
                        </a:spcAft>
                      </a:pPr>
                      <a:r>
                        <a:rPr lang="en-US" sz="900" kern="1200" dirty="0">
                          <a:effectLst/>
                        </a:rPr>
                        <a:t>Michigan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CL / SL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algn="ctr"/>
                      <a:r>
                        <a:rPr lang="en-US" sz="900" dirty="0" smtClean="0"/>
                        <a:t>Yes</a:t>
                      </a: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1276872865"/>
                  </a:ext>
                </a:extLst>
              </a:tr>
              <a:tr h="269556">
                <a:tc>
                  <a:txBody>
                    <a:bodyPr/>
                    <a:lstStyle/>
                    <a:p>
                      <a:pPr marL="0" marR="0">
                        <a:spcBef>
                          <a:spcPts val="0"/>
                        </a:spcBef>
                        <a:spcAft>
                          <a:spcPts val="0"/>
                        </a:spcAft>
                      </a:pPr>
                      <a:r>
                        <a:rPr lang="en-US" sz="900" kern="1200">
                          <a:effectLst/>
                        </a:rPr>
                        <a:t>Minnesota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2437086097"/>
                  </a:ext>
                </a:extLst>
              </a:tr>
            </a:tbl>
          </a:graphicData>
        </a:graphic>
      </p:graphicFrame>
      <p:sp>
        <p:nvSpPr>
          <p:cNvPr id="7" name="Rectangle 6"/>
          <p:cNvSpPr/>
          <p:nvPr/>
        </p:nvSpPr>
        <p:spPr>
          <a:xfrm>
            <a:off x="6618631" y="1009437"/>
            <a:ext cx="1989017" cy="461665"/>
          </a:xfrm>
          <a:prstGeom prst="rect">
            <a:avLst/>
          </a:prstGeom>
        </p:spPr>
        <p:txBody>
          <a:bodyPr wrap="square">
            <a:spAutoFit/>
          </a:bodyPr>
          <a:lstStyle/>
          <a:p>
            <a:r>
              <a:rPr lang="en-US" sz="1200" b="1" dirty="0">
                <a:solidFill>
                  <a:srgbClr val="006DA3"/>
                </a:solidFill>
              </a:rPr>
              <a:t>To be updated to reflect most recent information</a:t>
            </a:r>
            <a:endParaRPr lang="en-US" sz="1200" dirty="0"/>
          </a:p>
        </p:txBody>
      </p:sp>
      <p:sp>
        <p:nvSpPr>
          <p:cNvPr id="6" name="TextBox 5"/>
          <p:cNvSpPr txBox="1"/>
          <p:nvPr/>
        </p:nvSpPr>
        <p:spPr>
          <a:xfrm>
            <a:off x="5624409" y="5816085"/>
            <a:ext cx="2983239" cy="207749"/>
          </a:xfrm>
          <a:prstGeom prst="rect">
            <a:avLst/>
          </a:prstGeom>
          <a:noFill/>
        </p:spPr>
        <p:txBody>
          <a:bodyPr wrap="square" rtlCol="0">
            <a:spAutoFit/>
          </a:bodyPr>
          <a:lstStyle/>
          <a:p>
            <a:r>
              <a:rPr lang="en-US" sz="750" b="1" dirty="0">
                <a:latin typeface="Arial" panose="020B0604020202020204" pitchFamily="34" charset="0"/>
              </a:rPr>
              <a:t>SOURCE: </a:t>
            </a:r>
            <a:r>
              <a:rPr lang="en-US" sz="750" dirty="0">
                <a:latin typeface="Arial" panose="020B0604020202020204" pitchFamily="34" charset="0"/>
              </a:rPr>
              <a:t>ITRC PFAS Fact Sheet Tables August 2019</a:t>
            </a:r>
            <a:endParaRPr lang="en-US" sz="600" dirty="0">
              <a:solidFill>
                <a:srgbClr val="000000"/>
              </a:solidFill>
              <a:latin typeface="Arial Black" panose="020B0A04020102020204" pitchFamily="34" charset="0"/>
            </a:endParaRPr>
          </a:p>
        </p:txBody>
      </p:sp>
      <p:sp>
        <p:nvSpPr>
          <p:cNvPr id="8" name="TextBox 7"/>
          <p:cNvSpPr txBox="1"/>
          <p:nvPr/>
        </p:nvSpPr>
        <p:spPr>
          <a:xfrm>
            <a:off x="7175405" y="1752194"/>
            <a:ext cx="1814539" cy="1477328"/>
          </a:xfrm>
          <a:prstGeom prst="rect">
            <a:avLst/>
          </a:prstGeom>
          <a:noFill/>
        </p:spPr>
        <p:txBody>
          <a:bodyPr wrap="square" rtlCol="0">
            <a:spAutoFit/>
          </a:bodyPr>
          <a:lstStyle/>
          <a:p>
            <a:r>
              <a:rPr lang="en-US" sz="900" dirty="0"/>
              <a:t>AL – Action Level</a:t>
            </a:r>
          </a:p>
          <a:p>
            <a:r>
              <a:rPr lang="en-US" sz="900" dirty="0"/>
              <a:t>CL – Cleanup Level</a:t>
            </a:r>
          </a:p>
          <a:p>
            <a:r>
              <a:rPr lang="en-US" sz="900" dirty="0"/>
              <a:t>GL – Guidance Level</a:t>
            </a:r>
          </a:p>
          <a:p>
            <a:r>
              <a:rPr lang="en-US" sz="900" dirty="0"/>
              <a:t>HA – Health Advisory</a:t>
            </a:r>
          </a:p>
          <a:p>
            <a:r>
              <a:rPr lang="en-US" sz="900" dirty="0"/>
              <a:t>IL – Initiation Level</a:t>
            </a:r>
          </a:p>
          <a:p>
            <a:r>
              <a:rPr lang="en-US" sz="900" dirty="0"/>
              <a:t>MCL – Maximum Contaminant Level</a:t>
            </a:r>
          </a:p>
          <a:p>
            <a:r>
              <a:rPr lang="en-US" sz="900" dirty="0"/>
              <a:t>RL – Reporting Level</a:t>
            </a:r>
          </a:p>
          <a:p>
            <a:r>
              <a:rPr lang="en-US" sz="900" dirty="0"/>
              <a:t>SL – Screening Level</a:t>
            </a:r>
          </a:p>
          <a:p>
            <a:r>
              <a:rPr lang="en-US" sz="900" dirty="0"/>
              <a:t>WQS – Water Quality Standard</a:t>
            </a:r>
          </a:p>
        </p:txBody>
      </p:sp>
    </p:spTree>
    <p:extLst>
      <p:ext uri="{BB962C8B-B14F-4D97-AF65-F5344CB8AC3E}">
        <p14:creationId xmlns:p14="http://schemas.microsoft.com/office/powerpoint/2010/main" val="19083649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062038"/>
            <a:ext cx="8152035" cy="637554"/>
          </a:xfrm>
        </p:spPr>
        <p:txBody>
          <a:bodyPr/>
          <a:lstStyle/>
          <a:p>
            <a:r>
              <a:rPr lang="en-US" dirty="0" smtClean="0">
                <a:latin typeface="Arial Black" panose="020B0A04020102020204" pitchFamily="34" charset="0"/>
              </a:rPr>
              <a:t>Advisory/Guidelines</a:t>
            </a:r>
            <a:endParaRPr lang="en-US" dirty="0"/>
          </a:p>
        </p:txBody>
      </p:sp>
      <p:graphicFrame>
        <p:nvGraphicFramePr>
          <p:cNvPr id="5" name="Table 4"/>
          <p:cNvGraphicFramePr>
            <a:graphicFrameLocks noGrp="1"/>
          </p:cNvGraphicFramePr>
          <p:nvPr>
            <p:extLst/>
          </p:nvPr>
        </p:nvGraphicFramePr>
        <p:xfrm>
          <a:off x="588894" y="1699591"/>
          <a:ext cx="6453230" cy="3723266"/>
        </p:xfrm>
        <a:graphic>
          <a:graphicData uri="http://schemas.openxmlformats.org/drawingml/2006/table">
            <a:tbl>
              <a:tblPr firstRow="1" bandRow="1">
                <a:tableStyleId>{5C22544A-7EE6-4342-B048-85BDC9FD1C3A}</a:tableStyleId>
              </a:tblPr>
              <a:tblGrid>
                <a:gridCol w="1358324">
                  <a:extLst>
                    <a:ext uri="{9D8B030D-6E8A-4147-A177-3AD203B41FA5}">
                      <a16:colId xmlns:a16="http://schemas.microsoft.com/office/drawing/2014/main" val="78066825"/>
                    </a:ext>
                  </a:extLst>
                </a:gridCol>
                <a:gridCol w="1432020">
                  <a:extLst>
                    <a:ext uri="{9D8B030D-6E8A-4147-A177-3AD203B41FA5}">
                      <a16:colId xmlns:a16="http://schemas.microsoft.com/office/drawing/2014/main" val="1254324581"/>
                    </a:ext>
                  </a:extLst>
                </a:gridCol>
                <a:gridCol w="1174530">
                  <a:extLst>
                    <a:ext uri="{9D8B030D-6E8A-4147-A177-3AD203B41FA5}">
                      <a16:colId xmlns:a16="http://schemas.microsoft.com/office/drawing/2014/main" val="3547560394"/>
                    </a:ext>
                  </a:extLst>
                </a:gridCol>
                <a:gridCol w="1225281">
                  <a:extLst>
                    <a:ext uri="{9D8B030D-6E8A-4147-A177-3AD203B41FA5}">
                      <a16:colId xmlns:a16="http://schemas.microsoft.com/office/drawing/2014/main" val="1733712068"/>
                    </a:ext>
                  </a:extLst>
                </a:gridCol>
                <a:gridCol w="1263075">
                  <a:extLst>
                    <a:ext uri="{9D8B030D-6E8A-4147-A177-3AD203B41FA5}">
                      <a16:colId xmlns:a16="http://schemas.microsoft.com/office/drawing/2014/main" val="1875238398"/>
                    </a:ext>
                  </a:extLst>
                </a:gridCol>
              </a:tblGrid>
              <a:tr h="815713">
                <a:tc>
                  <a:txBody>
                    <a:bodyPr/>
                    <a:lstStyle/>
                    <a:p>
                      <a:pPr marL="0" marR="0">
                        <a:spcBef>
                          <a:spcPts val="0"/>
                        </a:spcBef>
                        <a:spcAft>
                          <a:spcPts val="0"/>
                        </a:spcAft>
                      </a:pPr>
                      <a:r>
                        <a:rPr lang="en-US" sz="1100" kern="1200" dirty="0">
                          <a:effectLst/>
                          <a:latin typeface="+mj-lt"/>
                        </a:rPr>
                        <a:t>Jurisdiction </a:t>
                      </a:r>
                      <a:endParaRPr lang="en-US" sz="1100"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Drinking Water/</a:t>
                      </a:r>
                    </a:p>
                    <a:p>
                      <a:pPr marL="0" marR="0">
                        <a:spcBef>
                          <a:spcPts val="0"/>
                        </a:spcBef>
                        <a:spcAft>
                          <a:spcPts val="0"/>
                        </a:spcAft>
                      </a:pPr>
                      <a:r>
                        <a:rPr lang="en-US" sz="1100" b="1" kern="1200" dirty="0" smtClean="0">
                          <a:effectLst/>
                          <a:latin typeface="+mj-lt"/>
                        </a:rPr>
                        <a:t>Groundwater</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Surface Water</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kern="1200" dirty="0" smtClean="0">
                          <a:effectLst/>
                          <a:latin typeface="+mj-lt"/>
                        </a:rPr>
                        <a:t>Soil to Groundwater (Screening)</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tc>
                  <a:txBody>
                    <a:bodyPr/>
                    <a:lstStyle/>
                    <a:p>
                      <a:pPr marL="0" marR="0">
                        <a:spcBef>
                          <a:spcPts val="0"/>
                        </a:spcBef>
                        <a:spcAft>
                          <a:spcPts val="0"/>
                        </a:spcAft>
                      </a:pPr>
                      <a:r>
                        <a:rPr lang="en-US" sz="1100" b="1" dirty="0" smtClean="0">
                          <a:effectLst/>
                          <a:latin typeface="+mj-lt"/>
                          <a:ea typeface="Times New Roman" panose="02020603050405020304" pitchFamily="18" charset="0"/>
                          <a:cs typeface="Times New Roman" panose="02020603050405020304" pitchFamily="18" charset="0"/>
                        </a:rPr>
                        <a:t>Soil Human Health (Screening)</a:t>
                      </a:r>
                      <a:endParaRPr lang="en-US" sz="1100" b="1" dirty="0">
                        <a:effectLst/>
                        <a:latin typeface="+mj-lt"/>
                        <a:ea typeface="Times New Roman" panose="02020603050405020304" pitchFamily="18" charset="0"/>
                        <a:cs typeface="Times New Roman" panose="02020603050405020304" pitchFamily="18" charset="0"/>
                      </a:endParaRPr>
                    </a:p>
                  </a:txBody>
                  <a:tcPr marL="52111" marR="52111" marT="26055" marB="26055" anchor="ctr"/>
                </a:tc>
                <a:extLst>
                  <a:ext uri="{0D108BD9-81ED-4DB2-BD59-A6C34878D82A}">
                    <a16:rowId xmlns:a16="http://schemas.microsoft.com/office/drawing/2014/main" val="661140601"/>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Montana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WQS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480216965"/>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Nevada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WQS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2369385027"/>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New</a:t>
                      </a:r>
                      <a:r>
                        <a:rPr lang="en-US" sz="900" baseline="0" dirty="0" smtClean="0">
                          <a:effectLst/>
                          <a:latin typeface="Arial" panose="020B0604020202020204" pitchFamily="34" charset="0"/>
                          <a:ea typeface="Times New Roman" panose="02020603050405020304" pitchFamily="18" charset="0"/>
                          <a:cs typeface="Times New Roman" panose="02020603050405020304" pitchFamily="18" charset="0"/>
                        </a:rPr>
                        <a:t> Hampshire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WQS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4027400884"/>
                  </a:ext>
                </a:extLst>
              </a:tr>
              <a:tr h="264323">
                <a:tc>
                  <a:txBody>
                    <a:bodyPr/>
                    <a:lstStyle/>
                    <a:p>
                      <a:pPr marL="0" marR="0">
                        <a:spcBef>
                          <a:spcPts val="0"/>
                        </a:spcBef>
                        <a:spcAft>
                          <a:spcPts val="0"/>
                        </a:spcAft>
                      </a:pPr>
                      <a:r>
                        <a:rPr lang="en-US" sz="900" kern="1200" dirty="0">
                          <a:effectLst/>
                        </a:rPr>
                        <a:t>New Jersey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MCL / WQS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380747445"/>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New York</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Yes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338047679"/>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North Carolina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p>
                  </a:txBody>
                  <a:tcPr marL="52111" marR="52111" marT="26055" marB="26055"/>
                </a:tc>
                <a:extLst>
                  <a:ext uri="{0D108BD9-81ED-4DB2-BD59-A6C34878D82A}">
                    <a16:rowId xmlns:a16="http://schemas.microsoft.com/office/drawing/2014/main" val="4141379298"/>
                  </a:ext>
                </a:extLst>
              </a:tr>
              <a:tr h="264323">
                <a:tc>
                  <a:txBody>
                    <a:bodyPr/>
                    <a:lstStyle/>
                    <a:p>
                      <a:r>
                        <a:rPr lang="en-US" sz="900" dirty="0" smtClean="0"/>
                        <a:t>Oregon</a:t>
                      </a:r>
                      <a:endParaRPr lang="en-US" sz="900" dirty="0"/>
                    </a:p>
                  </a:txBody>
                  <a:tcPr marL="52111" marR="52111" marT="26055" marB="26055"/>
                </a:tc>
                <a:tc>
                  <a:txBody>
                    <a:bodyPr/>
                    <a:lstStyle/>
                    <a:p>
                      <a:pPr algn="ctr"/>
                      <a:r>
                        <a:rPr lang="en-US" sz="900" dirty="0" smtClean="0"/>
                        <a:t>IL</a:t>
                      </a:r>
                      <a:endParaRPr lang="en-US" sz="900" dirty="0"/>
                    </a:p>
                  </a:txBody>
                  <a:tcPr marL="52111" marR="52111" marT="26055" marB="26055"/>
                </a:tc>
                <a:tc>
                  <a:txBody>
                    <a:bodyPr/>
                    <a:lstStyle/>
                    <a:p>
                      <a:pPr algn="ctr"/>
                      <a:r>
                        <a:rPr lang="en-US" sz="900" dirty="0" smtClean="0"/>
                        <a:t>Yes</a:t>
                      </a:r>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55619064"/>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Rhode Island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WQS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996133641"/>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Texas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2966113548"/>
                  </a:ext>
                </a:extLst>
              </a:tr>
              <a:tr h="264323">
                <a:tc>
                  <a:txBody>
                    <a:bodyPr/>
                    <a:lstStyle/>
                    <a:p>
                      <a:pPr marL="0" marR="0">
                        <a:spcBef>
                          <a:spcPts val="0"/>
                        </a:spcBef>
                        <a:spcAft>
                          <a:spcPts val="0"/>
                        </a:spcAft>
                      </a:pPr>
                      <a:r>
                        <a:rPr lang="en-US" sz="900" kern="1200" dirty="0">
                          <a:effectLst/>
                        </a:rPr>
                        <a:t>Vermont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HA / CL</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404921099"/>
                  </a:ext>
                </a:extLst>
              </a:tr>
              <a:tr h="264323">
                <a:tc>
                  <a:txBody>
                    <a:bodyPr/>
                    <a:lstStyle/>
                    <a:p>
                      <a:pPr marL="0" marR="0">
                        <a:spcBef>
                          <a:spcPts val="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Wisconsin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Yes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endParaRPr lang="en-US" sz="900" dirty="0"/>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tc>
                  <a:txBody>
                    <a:bodyPr/>
                    <a:lstStyle/>
                    <a:p>
                      <a:pPr marL="0" marR="0" algn="ctr">
                        <a:spcBef>
                          <a:spcPts val="0"/>
                        </a:spcBef>
                        <a:spcAft>
                          <a:spcPts val="0"/>
                        </a:spcAf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111" marR="52111" marT="26055" marB="26055"/>
                </a:tc>
                <a:extLst>
                  <a:ext uri="{0D108BD9-81ED-4DB2-BD59-A6C34878D82A}">
                    <a16:rowId xmlns:a16="http://schemas.microsoft.com/office/drawing/2014/main" val="3928480042"/>
                  </a:ext>
                </a:extLst>
              </a:tr>
            </a:tbl>
          </a:graphicData>
        </a:graphic>
      </p:graphicFrame>
      <p:sp>
        <p:nvSpPr>
          <p:cNvPr id="7" name="Rectangle 6"/>
          <p:cNvSpPr/>
          <p:nvPr/>
        </p:nvSpPr>
        <p:spPr>
          <a:xfrm>
            <a:off x="6618631" y="1009437"/>
            <a:ext cx="1989017" cy="461665"/>
          </a:xfrm>
          <a:prstGeom prst="rect">
            <a:avLst/>
          </a:prstGeom>
        </p:spPr>
        <p:txBody>
          <a:bodyPr wrap="square">
            <a:spAutoFit/>
          </a:bodyPr>
          <a:lstStyle/>
          <a:p>
            <a:r>
              <a:rPr lang="en-US" sz="1200" b="1" dirty="0">
                <a:solidFill>
                  <a:srgbClr val="006DA3"/>
                </a:solidFill>
              </a:rPr>
              <a:t>To be updated to reflect most recent information</a:t>
            </a:r>
            <a:endParaRPr lang="en-US" sz="1200" dirty="0"/>
          </a:p>
        </p:txBody>
      </p:sp>
      <p:sp>
        <p:nvSpPr>
          <p:cNvPr id="6" name="TextBox 5"/>
          <p:cNvSpPr txBox="1"/>
          <p:nvPr/>
        </p:nvSpPr>
        <p:spPr>
          <a:xfrm>
            <a:off x="5624409" y="5816085"/>
            <a:ext cx="2983239" cy="207749"/>
          </a:xfrm>
          <a:prstGeom prst="rect">
            <a:avLst/>
          </a:prstGeom>
          <a:noFill/>
        </p:spPr>
        <p:txBody>
          <a:bodyPr wrap="square" rtlCol="0">
            <a:spAutoFit/>
          </a:bodyPr>
          <a:lstStyle/>
          <a:p>
            <a:r>
              <a:rPr lang="en-US" sz="750" b="1" dirty="0">
                <a:latin typeface="Arial" panose="020B0604020202020204" pitchFamily="34" charset="0"/>
              </a:rPr>
              <a:t>SOURCE: </a:t>
            </a:r>
            <a:r>
              <a:rPr lang="en-US" sz="750" dirty="0">
                <a:latin typeface="Arial" panose="020B0604020202020204" pitchFamily="34" charset="0"/>
              </a:rPr>
              <a:t>ITRC PFAS Fact Sheet Tables August 2019</a:t>
            </a:r>
            <a:endParaRPr lang="en-US" sz="600" dirty="0">
              <a:solidFill>
                <a:srgbClr val="000000"/>
              </a:solidFill>
              <a:latin typeface="Arial Black" panose="020B0A04020102020204" pitchFamily="34" charset="0"/>
            </a:endParaRPr>
          </a:p>
        </p:txBody>
      </p:sp>
      <p:sp>
        <p:nvSpPr>
          <p:cNvPr id="3" name="TextBox 2"/>
          <p:cNvSpPr txBox="1"/>
          <p:nvPr/>
        </p:nvSpPr>
        <p:spPr>
          <a:xfrm>
            <a:off x="7175405" y="1752194"/>
            <a:ext cx="1814539" cy="1477328"/>
          </a:xfrm>
          <a:prstGeom prst="rect">
            <a:avLst/>
          </a:prstGeom>
          <a:noFill/>
        </p:spPr>
        <p:txBody>
          <a:bodyPr wrap="square" rtlCol="0">
            <a:spAutoFit/>
          </a:bodyPr>
          <a:lstStyle/>
          <a:p>
            <a:r>
              <a:rPr lang="en-US" sz="900" dirty="0"/>
              <a:t>AL – Action Level</a:t>
            </a:r>
          </a:p>
          <a:p>
            <a:r>
              <a:rPr lang="en-US" sz="900" dirty="0"/>
              <a:t>CL – Cleanup Level</a:t>
            </a:r>
          </a:p>
          <a:p>
            <a:r>
              <a:rPr lang="en-US" sz="900" dirty="0"/>
              <a:t>GL – Guidance Level</a:t>
            </a:r>
          </a:p>
          <a:p>
            <a:r>
              <a:rPr lang="en-US" sz="900" dirty="0"/>
              <a:t>HA – Health Advisory</a:t>
            </a:r>
          </a:p>
          <a:p>
            <a:r>
              <a:rPr lang="en-US" sz="900" dirty="0"/>
              <a:t>IL – Initiation Level</a:t>
            </a:r>
          </a:p>
          <a:p>
            <a:r>
              <a:rPr lang="en-US" sz="900" dirty="0"/>
              <a:t>MCL – Maximum Contaminant Level</a:t>
            </a:r>
          </a:p>
          <a:p>
            <a:r>
              <a:rPr lang="en-US" sz="900" dirty="0"/>
              <a:t>RL – Reporting Level</a:t>
            </a:r>
          </a:p>
          <a:p>
            <a:r>
              <a:rPr lang="en-US" sz="900" dirty="0"/>
              <a:t>SL – Screening Level</a:t>
            </a:r>
          </a:p>
          <a:p>
            <a:r>
              <a:rPr lang="en-US" sz="900" dirty="0"/>
              <a:t>WQS – Water Quality Standard</a:t>
            </a:r>
          </a:p>
        </p:txBody>
      </p:sp>
    </p:spTree>
    <p:extLst>
      <p:ext uri="{BB962C8B-B14F-4D97-AF65-F5344CB8AC3E}">
        <p14:creationId xmlns:p14="http://schemas.microsoft.com/office/powerpoint/2010/main" val="30276150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Drinking</a:t>
            </a:r>
            <a:r>
              <a:rPr lang="en-US" dirty="0" smtClean="0"/>
              <a:t> </a:t>
            </a:r>
            <a:r>
              <a:rPr lang="en-US" dirty="0" smtClean="0">
                <a:latin typeface="Arial" charset="0"/>
              </a:rPr>
              <a:t>Water Advisory / Guidelines</a:t>
            </a:r>
            <a:endParaRPr lang="en-US" dirty="0"/>
          </a:p>
        </p:txBody>
      </p:sp>
      <p:graphicFrame>
        <p:nvGraphicFramePr>
          <p:cNvPr id="5" name="Table 4"/>
          <p:cNvGraphicFramePr>
            <a:graphicFrameLocks noGrp="1"/>
          </p:cNvGraphicFramePr>
          <p:nvPr>
            <p:extLst/>
          </p:nvPr>
        </p:nvGraphicFramePr>
        <p:xfrm>
          <a:off x="147111" y="1291975"/>
          <a:ext cx="8846603" cy="5209579"/>
        </p:xfrm>
        <a:graphic>
          <a:graphicData uri="http://schemas.openxmlformats.org/drawingml/2006/table">
            <a:tbl>
              <a:tblPr firstRow="1" bandRow="1">
                <a:tableStyleId>{5C22544A-7EE6-4342-B048-85BDC9FD1C3A}</a:tableStyleId>
              </a:tblPr>
              <a:tblGrid>
                <a:gridCol w="1862099">
                  <a:extLst>
                    <a:ext uri="{9D8B030D-6E8A-4147-A177-3AD203B41FA5}">
                      <a16:colId xmlns:a16="http://schemas.microsoft.com/office/drawing/2014/main" val="78066825"/>
                    </a:ext>
                  </a:extLst>
                </a:gridCol>
                <a:gridCol w="2485081">
                  <a:extLst>
                    <a:ext uri="{9D8B030D-6E8A-4147-A177-3AD203B41FA5}">
                      <a16:colId xmlns:a16="http://schemas.microsoft.com/office/drawing/2014/main" val="1254324581"/>
                    </a:ext>
                  </a:extLst>
                </a:gridCol>
                <a:gridCol w="2295025">
                  <a:extLst>
                    <a:ext uri="{9D8B030D-6E8A-4147-A177-3AD203B41FA5}">
                      <a16:colId xmlns:a16="http://schemas.microsoft.com/office/drawing/2014/main" val="3547560394"/>
                    </a:ext>
                  </a:extLst>
                </a:gridCol>
                <a:gridCol w="1102199">
                  <a:extLst>
                    <a:ext uri="{9D8B030D-6E8A-4147-A177-3AD203B41FA5}">
                      <a16:colId xmlns:a16="http://schemas.microsoft.com/office/drawing/2014/main" val="1733712068"/>
                    </a:ext>
                  </a:extLst>
                </a:gridCol>
                <a:gridCol w="1102199">
                  <a:extLst>
                    <a:ext uri="{9D8B030D-6E8A-4147-A177-3AD203B41FA5}">
                      <a16:colId xmlns:a16="http://schemas.microsoft.com/office/drawing/2014/main" val="1875238398"/>
                    </a:ext>
                  </a:extLst>
                </a:gridCol>
              </a:tblGrid>
              <a:tr h="343939">
                <a:tc>
                  <a:txBody>
                    <a:bodyPr/>
                    <a:lstStyle/>
                    <a:p>
                      <a:pPr marL="0" marR="0">
                        <a:spcBef>
                          <a:spcPts val="0"/>
                        </a:spcBef>
                        <a:spcAft>
                          <a:spcPts val="0"/>
                        </a:spcAft>
                      </a:pPr>
                      <a:r>
                        <a:rPr lang="en-US" sz="1600" kern="1200" dirty="0">
                          <a:effectLst/>
                          <a:latin typeface="+mj-lt"/>
                        </a:rPr>
                        <a:t>Jurisdiction </a:t>
                      </a:r>
                      <a:endParaRPr lang="en-US" sz="1600" dirty="0">
                        <a:effectLst/>
                        <a:latin typeface="+mj-lt"/>
                        <a:ea typeface="Times New Roman" panose="02020603050405020304" pitchFamily="18" charset="0"/>
                        <a:cs typeface="Times New Roman" panose="02020603050405020304" pitchFamily="18" charset="0"/>
                      </a:endParaRPr>
                    </a:p>
                  </a:txBody>
                  <a:tcPr marL="69481" marR="69481" marT="34740" marB="34740" anchor="ctr"/>
                </a:tc>
                <a:tc>
                  <a:txBody>
                    <a:bodyPr/>
                    <a:lstStyle/>
                    <a:p>
                      <a:pPr marL="0" marR="0">
                        <a:spcBef>
                          <a:spcPts val="0"/>
                        </a:spcBef>
                        <a:spcAft>
                          <a:spcPts val="0"/>
                        </a:spcAft>
                      </a:pPr>
                      <a:r>
                        <a:rPr lang="en-US" sz="1600" b="1" kern="1200" dirty="0">
                          <a:effectLst/>
                          <a:latin typeface="+mj-lt"/>
                        </a:rPr>
                        <a:t>PFOA </a:t>
                      </a:r>
                      <a:r>
                        <a:rPr lang="en-US" sz="1600" b="1" kern="1200" dirty="0" smtClean="0">
                          <a:effectLst/>
                          <a:latin typeface="+mj-lt"/>
                        </a:rPr>
                        <a:t>(ng/L or </a:t>
                      </a:r>
                      <a:r>
                        <a:rPr lang="en-US" sz="1600" b="1" kern="1200" dirty="0" err="1" smtClean="0">
                          <a:effectLst/>
                          <a:latin typeface="+mj-lt"/>
                        </a:rPr>
                        <a:t>ppt</a:t>
                      </a:r>
                      <a:r>
                        <a:rPr lang="en-US" sz="1600" b="1" kern="1200" dirty="0" smtClean="0">
                          <a:effectLst/>
                          <a:latin typeface="+mj-lt"/>
                        </a:rPr>
                        <a:t>)</a:t>
                      </a:r>
                      <a:endParaRPr lang="en-US" sz="1600" b="1" dirty="0">
                        <a:effectLst/>
                        <a:latin typeface="+mj-lt"/>
                        <a:ea typeface="Times New Roman" panose="02020603050405020304" pitchFamily="18" charset="0"/>
                        <a:cs typeface="Times New Roman" panose="02020603050405020304" pitchFamily="18" charset="0"/>
                      </a:endParaRPr>
                    </a:p>
                  </a:txBody>
                  <a:tcPr marL="69481" marR="69481" marT="34740" marB="34740" anchor="ctr"/>
                </a:tc>
                <a:tc>
                  <a:txBody>
                    <a:bodyPr/>
                    <a:lstStyle/>
                    <a:p>
                      <a:pPr marL="0" marR="0">
                        <a:spcBef>
                          <a:spcPts val="0"/>
                        </a:spcBef>
                        <a:spcAft>
                          <a:spcPts val="0"/>
                        </a:spcAft>
                      </a:pPr>
                      <a:r>
                        <a:rPr lang="en-US" sz="1600" b="1" kern="1200" dirty="0">
                          <a:effectLst/>
                          <a:latin typeface="+mj-lt"/>
                        </a:rPr>
                        <a:t>PFOS </a:t>
                      </a:r>
                      <a:r>
                        <a:rPr lang="en-US" sz="1600" b="1" kern="1200" dirty="0" smtClean="0">
                          <a:effectLst/>
                          <a:latin typeface="+mj-lt"/>
                        </a:rPr>
                        <a:t>(ng/L or </a:t>
                      </a:r>
                      <a:r>
                        <a:rPr lang="en-US" sz="1600" b="1" kern="1200" dirty="0" err="1" smtClean="0">
                          <a:effectLst/>
                          <a:latin typeface="+mj-lt"/>
                        </a:rPr>
                        <a:t>ppt</a:t>
                      </a:r>
                      <a:r>
                        <a:rPr lang="en-US" sz="1600" b="1" kern="1200" dirty="0" smtClean="0">
                          <a:effectLst/>
                          <a:latin typeface="+mj-lt"/>
                        </a:rPr>
                        <a:t>)</a:t>
                      </a:r>
                      <a:endParaRPr lang="en-US" sz="1600" b="1" dirty="0">
                        <a:effectLst/>
                        <a:latin typeface="+mj-lt"/>
                        <a:ea typeface="Times New Roman" panose="02020603050405020304" pitchFamily="18" charset="0"/>
                        <a:cs typeface="Times New Roman" panose="02020603050405020304" pitchFamily="18" charset="0"/>
                      </a:endParaRPr>
                    </a:p>
                  </a:txBody>
                  <a:tcPr marL="69481" marR="69481" marT="34740" marB="34740" anchor="ctr"/>
                </a:tc>
                <a:tc gridSpan="2">
                  <a:txBody>
                    <a:bodyPr/>
                    <a:lstStyle/>
                    <a:p>
                      <a:pPr marL="0" marR="0">
                        <a:spcBef>
                          <a:spcPts val="0"/>
                        </a:spcBef>
                        <a:spcAft>
                          <a:spcPts val="0"/>
                        </a:spcAft>
                      </a:pPr>
                      <a:r>
                        <a:rPr lang="en-US" sz="1600" b="1" kern="1200" dirty="0" smtClean="0">
                          <a:effectLst/>
                          <a:latin typeface="+mj-lt"/>
                        </a:rPr>
                        <a:t>Other (ng/L or </a:t>
                      </a:r>
                      <a:r>
                        <a:rPr lang="en-US" sz="1600" b="1" kern="1200" dirty="0" err="1" smtClean="0">
                          <a:effectLst/>
                          <a:latin typeface="+mj-lt"/>
                        </a:rPr>
                        <a:t>ppt</a:t>
                      </a:r>
                      <a:r>
                        <a:rPr lang="en-US" sz="1600" b="1" kern="1200" dirty="0" smtClean="0">
                          <a:effectLst/>
                          <a:latin typeface="+mj-lt"/>
                        </a:rPr>
                        <a:t>)</a:t>
                      </a:r>
                      <a:endParaRPr lang="en-US" sz="1600" b="1" dirty="0">
                        <a:effectLst/>
                        <a:latin typeface="+mj-lt"/>
                        <a:ea typeface="Times New Roman" panose="02020603050405020304" pitchFamily="18" charset="0"/>
                        <a:cs typeface="Times New Roman" panose="02020603050405020304" pitchFamily="18" charset="0"/>
                      </a:endParaRPr>
                    </a:p>
                  </a:txBody>
                  <a:tcPr marL="69481" marR="69481" marT="34740" marB="34740" anchor="ctr"/>
                </a:tc>
                <a:tc hMerge="1">
                  <a:txBody>
                    <a:bodyPr/>
                    <a:lstStyle/>
                    <a:p>
                      <a:endParaRPr lang="en-US"/>
                    </a:p>
                  </a:txBody>
                  <a:tcPr/>
                </a:tc>
                <a:extLst>
                  <a:ext uri="{0D108BD9-81ED-4DB2-BD59-A6C34878D82A}">
                    <a16:rowId xmlns:a16="http://schemas.microsoft.com/office/drawing/2014/main" val="661140601"/>
                  </a:ext>
                </a:extLst>
              </a:tr>
              <a:tr h="313320">
                <a:tc>
                  <a:txBody>
                    <a:bodyPr/>
                    <a:lstStyle/>
                    <a:p>
                      <a:pPr marL="0" marR="0">
                        <a:spcBef>
                          <a:spcPts val="0"/>
                        </a:spcBef>
                        <a:spcAft>
                          <a:spcPts val="0"/>
                        </a:spcAft>
                      </a:pPr>
                      <a:r>
                        <a:rPr lang="en-US" sz="1600" kern="1200">
                          <a:effectLst/>
                        </a:rPr>
                        <a:t>US EPA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algn="ctr">
                        <a:spcBef>
                          <a:spcPts val="0"/>
                        </a:spcBef>
                        <a:spcAft>
                          <a:spcPts val="0"/>
                        </a:spcAft>
                      </a:pPr>
                      <a:r>
                        <a:rPr lang="en-US" sz="1600" kern="1200" dirty="0">
                          <a:effectLst/>
                        </a:rPr>
                        <a:t>PFOA + PFOS  </a:t>
                      </a:r>
                      <a:r>
                        <a:rPr lang="en-US" sz="1600" kern="1200" dirty="0" smtClean="0">
                          <a:effectLst/>
                        </a:rPr>
                        <a:t>70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2595732549"/>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Alaska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algn="ctr">
                        <a:spcBef>
                          <a:spcPts val="0"/>
                        </a:spcBef>
                        <a:spcAft>
                          <a:spcPts val="0"/>
                        </a:spcAft>
                      </a:pPr>
                      <a:r>
                        <a:rPr lang="en-US" sz="1600" kern="1200" dirty="0" smtClean="0">
                          <a:effectLst/>
                        </a:rPr>
                        <a:t>Sum of 5 PFAS 70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pPr marL="0" marR="0" algn="ctr">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PFBS</a:t>
                      </a:r>
                      <a:endParaRPr lang="en-US" sz="14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2,000</a:t>
                      </a:r>
                      <a:endParaRPr lang="en-US" sz="14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1837579270"/>
                  </a:ext>
                </a:extLst>
              </a:tr>
              <a:tr h="313320">
                <a:tc>
                  <a:txBody>
                    <a:bodyPr/>
                    <a:lstStyle/>
                    <a:p>
                      <a:pPr marL="0" marR="0">
                        <a:spcBef>
                          <a:spcPts val="0"/>
                        </a:spcBef>
                        <a:spcAft>
                          <a:spcPts val="0"/>
                        </a:spcAft>
                      </a:pPr>
                      <a:r>
                        <a:rPr lang="en-US" sz="1600" kern="1200" dirty="0">
                          <a:effectLst/>
                        </a:rPr>
                        <a:t>California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rPr>
                        <a:t>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rPr>
                        <a:t>13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3700026589"/>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Connecticut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Sum of 5 PFAS 70</a:t>
                      </a: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3260891835"/>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Maine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algn="ctr">
                        <a:spcBef>
                          <a:spcPts val="0"/>
                        </a:spcBef>
                        <a:spcAft>
                          <a:spcPts val="0"/>
                        </a:spcAft>
                      </a:pPr>
                      <a:r>
                        <a:rPr lang="en-US" sz="1600" kern="1200" dirty="0" smtClean="0">
                          <a:effectLst/>
                        </a:rPr>
                        <a:t>PFOA + PFOS  70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4234138132"/>
                  </a:ext>
                </a:extLst>
              </a:tr>
              <a:tr h="313320">
                <a:tc>
                  <a:txBody>
                    <a:bodyPr/>
                    <a:lstStyle/>
                    <a:p>
                      <a:pPr marL="0" marR="0">
                        <a:spcBef>
                          <a:spcPts val="0"/>
                        </a:spcBef>
                        <a:spcAft>
                          <a:spcPts val="0"/>
                        </a:spcAft>
                      </a:pPr>
                      <a:r>
                        <a:rPr lang="en-US" sz="1600" kern="1200" dirty="0">
                          <a:effectLst/>
                        </a:rPr>
                        <a:t>Massachusetts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algn="ctr">
                        <a:spcBef>
                          <a:spcPts val="0"/>
                        </a:spcBef>
                        <a:spcAft>
                          <a:spcPts val="0"/>
                        </a:spcAft>
                      </a:pPr>
                      <a:r>
                        <a:rPr lang="en-US" sz="1600" kern="1200" dirty="0">
                          <a:effectLst/>
                        </a:rPr>
                        <a:t>Sum of 5 PFAS </a:t>
                      </a:r>
                      <a:r>
                        <a:rPr lang="en-US" sz="1600" kern="1200" dirty="0" smtClean="0">
                          <a:effectLst/>
                        </a:rPr>
                        <a:t>70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PFBS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3867985767"/>
                  </a:ext>
                </a:extLst>
              </a:tr>
              <a:tr h="313320">
                <a:tc>
                  <a:txBody>
                    <a:bodyPr/>
                    <a:lstStyle/>
                    <a:p>
                      <a:pPr marL="0" marR="0">
                        <a:spcBef>
                          <a:spcPts val="0"/>
                        </a:spcBef>
                        <a:spcAft>
                          <a:spcPts val="0"/>
                        </a:spcAft>
                      </a:pPr>
                      <a:r>
                        <a:rPr lang="en-US" sz="1600" kern="1200" dirty="0">
                          <a:effectLst/>
                        </a:rPr>
                        <a:t>Michigan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latin typeface="+mn-lt"/>
                          <a:ea typeface="+mn-ea"/>
                          <a:cs typeface="+mn-cs"/>
                        </a:rPr>
                        <a:t>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algn="ctr"/>
                      <a:r>
                        <a:rPr lang="en-US" dirty="0" smtClean="0"/>
                        <a:t>8</a:t>
                      </a:r>
                      <a:endParaRPr lang="en-US" dirty="0"/>
                    </a:p>
                  </a:txBody>
                  <a:tcPr marL="69481" marR="69481" marT="34740" marB="34740"/>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PFNA </a:t>
                      </a:r>
                      <a:r>
                        <a:rPr lang="en-US" sz="1400" dirty="0" err="1" smtClean="0">
                          <a:effectLst/>
                          <a:latin typeface="Arial" panose="020B0604020202020204" pitchFamily="34" charset="0"/>
                          <a:ea typeface="Times New Roman" panose="02020603050405020304" pitchFamily="18" charset="0"/>
                          <a:cs typeface="Times New Roman" panose="02020603050405020304" pitchFamily="18" charset="0"/>
                        </a:rPr>
                        <a:t>PFHxS</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 PFBS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84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1,000</a:t>
                      </a:r>
                    </a:p>
                  </a:txBody>
                  <a:tcPr marL="69481" marR="69481" marT="34740" marB="34740"/>
                </a:tc>
                <a:extLst>
                  <a:ext uri="{0D108BD9-81ED-4DB2-BD59-A6C34878D82A}">
                    <a16:rowId xmlns:a16="http://schemas.microsoft.com/office/drawing/2014/main" val="1276872865"/>
                  </a:ext>
                </a:extLst>
              </a:tr>
              <a:tr h="313320">
                <a:tc>
                  <a:txBody>
                    <a:bodyPr/>
                    <a:lstStyle/>
                    <a:p>
                      <a:pPr marL="0" marR="0">
                        <a:spcBef>
                          <a:spcPts val="0"/>
                        </a:spcBef>
                        <a:spcAft>
                          <a:spcPts val="0"/>
                        </a:spcAft>
                      </a:pPr>
                      <a:r>
                        <a:rPr lang="en-US" sz="1600" kern="1200">
                          <a:effectLst/>
                        </a:rPr>
                        <a:t>Minnesota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rPr>
                        <a:t>35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latin typeface="+mn-lt"/>
                          <a:ea typeface="+mn-ea"/>
                          <a:cs typeface="+mn-cs"/>
                        </a:rPr>
                        <a:t>15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PFBA PFBS </a:t>
                      </a:r>
                      <a:r>
                        <a:rPr lang="en-US" sz="1400" dirty="0" err="1" smtClean="0">
                          <a:effectLst/>
                          <a:latin typeface="Arial" panose="020B0604020202020204" pitchFamily="34" charset="0"/>
                          <a:ea typeface="Times New Roman" panose="02020603050405020304" pitchFamily="18" charset="0"/>
                          <a:cs typeface="Times New Roman" panose="02020603050405020304" pitchFamily="18" charset="0"/>
                        </a:rPr>
                        <a:t>PFHxS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7,000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2,000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47</a:t>
                      </a:r>
                    </a:p>
                  </a:txBody>
                  <a:tcPr marL="69481" marR="69481" marT="34740" marB="34740"/>
                </a:tc>
                <a:extLst>
                  <a:ext uri="{0D108BD9-81ED-4DB2-BD59-A6C34878D82A}">
                    <a16:rowId xmlns:a16="http://schemas.microsoft.com/office/drawing/2014/main" val="2437086097"/>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Nevada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667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667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PFBS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667,000</a:t>
                      </a:r>
                    </a:p>
                  </a:txBody>
                  <a:tcPr marL="69481" marR="69481" marT="34740" marB="34740"/>
                </a:tc>
                <a:extLst>
                  <a:ext uri="{0D108BD9-81ED-4DB2-BD59-A6C34878D82A}">
                    <a16:rowId xmlns:a16="http://schemas.microsoft.com/office/drawing/2014/main" val="2369385027"/>
                  </a:ext>
                </a:extLst>
              </a:tr>
              <a:tr h="313320">
                <a:tc>
                  <a:txBody>
                    <a:bodyPr/>
                    <a:lstStyle/>
                    <a:p>
                      <a:pPr marL="0" marR="0">
                        <a:spcBef>
                          <a:spcPts val="0"/>
                        </a:spcBef>
                        <a:spcAft>
                          <a:spcPts val="0"/>
                        </a:spcAft>
                      </a:pPr>
                      <a:r>
                        <a:rPr lang="en-US" sz="1600" kern="1200" dirty="0">
                          <a:effectLst/>
                        </a:rPr>
                        <a:t>New Jersey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rPr>
                        <a:t>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600" kern="1200" dirty="0" smtClean="0">
                          <a:effectLst/>
                          <a:latin typeface="+mn-lt"/>
                          <a:ea typeface="+mn-ea"/>
                          <a:cs typeface="+mn-cs"/>
                        </a:rPr>
                        <a:t>13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PFNA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13</a:t>
                      </a:r>
                    </a:p>
                  </a:txBody>
                  <a:tcPr marL="69481" marR="69481" marT="34740" marB="34740"/>
                </a:tc>
                <a:extLst>
                  <a:ext uri="{0D108BD9-81ED-4DB2-BD59-A6C34878D82A}">
                    <a16:rowId xmlns:a16="http://schemas.microsoft.com/office/drawing/2014/main" val="2380747445"/>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North Carolina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Gen-X</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140</a:t>
                      </a:r>
                    </a:p>
                  </a:txBody>
                  <a:tcPr marL="69481" marR="69481" marT="34740" marB="34740"/>
                </a:tc>
                <a:extLst>
                  <a:ext uri="{0D108BD9-81ED-4DB2-BD59-A6C34878D82A}">
                    <a16:rowId xmlns:a16="http://schemas.microsoft.com/office/drawing/2014/main" val="4141379298"/>
                  </a:ext>
                </a:extLst>
              </a:tr>
              <a:tr h="313320">
                <a:tc>
                  <a:txBody>
                    <a:bodyPr/>
                    <a:lstStyle/>
                    <a:p>
                      <a:pPr marL="0" marR="0">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Rhode Island</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PFOA + PFOS  70</a:t>
                      </a: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255619064"/>
                  </a:ext>
                </a:extLst>
              </a:tr>
              <a:tr h="313320">
                <a:tc>
                  <a:txBody>
                    <a:bodyPr/>
                    <a:lstStyle/>
                    <a:p>
                      <a:pPr marL="0" marR="0">
                        <a:spcBef>
                          <a:spcPts val="0"/>
                        </a:spcBef>
                        <a:spcAft>
                          <a:spcPts val="0"/>
                        </a:spcAft>
                      </a:pPr>
                      <a:r>
                        <a:rPr lang="en-US" sz="1600" kern="1200" dirty="0">
                          <a:effectLst/>
                        </a:rPr>
                        <a:t>Vermont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gridSpan="2">
                  <a:txBody>
                    <a:bodyPr/>
                    <a:lstStyle/>
                    <a:p>
                      <a:pPr marL="0" marR="0" algn="ctr">
                        <a:spcBef>
                          <a:spcPts val="0"/>
                        </a:spcBef>
                        <a:spcAft>
                          <a:spcPts val="0"/>
                        </a:spcAft>
                      </a:pPr>
                      <a:r>
                        <a:rPr lang="en-US" sz="1600" kern="1200" dirty="0" smtClean="0">
                          <a:effectLst/>
                        </a:rPr>
                        <a:t>Sum of 5 PFAS  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9481" marR="69481" marT="34740" marB="34740"/>
                </a:tc>
                <a:extLst>
                  <a:ext uri="{0D108BD9-81ED-4DB2-BD59-A6C34878D82A}">
                    <a16:rowId xmlns:a16="http://schemas.microsoft.com/office/drawing/2014/main" val="3404921099"/>
                  </a:ext>
                </a:extLst>
              </a:tr>
            </a:tbl>
          </a:graphicData>
        </a:graphic>
      </p:graphicFrame>
      <p:sp>
        <p:nvSpPr>
          <p:cNvPr id="7" name="Rectangle 6"/>
          <p:cNvSpPr/>
          <p:nvPr/>
        </p:nvSpPr>
        <p:spPr>
          <a:xfrm>
            <a:off x="455613" y="953421"/>
            <a:ext cx="7666070" cy="338554"/>
          </a:xfrm>
          <a:prstGeom prst="rect">
            <a:avLst/>
          </a:prstGeom>
        </p:spPr>
        <p:txBody>
          <a:bodyPr wrap="square">
            <a:spAutoFit/>
          </a:bodyPr>
          <a:lstStyle/>
          <a:p>
            <a:r>
              <a:rPr lang="en-US" b="1" dirty="0" smtClean="0">
                <a:solidFill>
                  <a:srgbClr val="006DA3"/>
                </a:solidFill>
              </a:rPr>
              <a:t>As of April 30, 2019</a:t>
            </a:r>
            <a:endParaRPr lang="en-US" dirty="0"/>
          </a:p>
        </p:txBody>
      </p:sp>
      <p:sp>
        <p:nvSpPr>
          <p:cNvPr id="6" name="TextBox 5"/>
          <p:cNvSpPr txBox="1"/>
          <p:nvPr/>
        </p:nvSpPr>
        <p:spPr>
          <a:xfrm>
            <a:off x="5975212" y="6611779"/>
            <a:ext cx="3977652" cy="246221"/>
          </a:xfrm>
          <a:prstGeom prst="rect">
            <a:avLst/>
          </a:prstGeom>
          <a:noFill/>
        </p:spPr>
        <p:txBody>
          <a:bodyPr wrap="square" rtlCol="0">
            <a:spAutoFit/>
          </a:bodyPr>
          <a:lstStyle/>
          <a:p>
            <a:r>
              <a:rPr lang="en-US" sz="1000" b="1" dirty="0">
                <a:latin typeface="Arial" panose="020B0604020202020204" pitchFamily="34" charset="0"/>
              </a:rPr>
              <a:t>SOURCE: </a:t>
            </a:r>
            <a:r>
              <a:rPr lang="en-US" sz="1000" dirty="0">
                <a:latin typeface="Arial" panose="020B0604020202020204" pitchFamily="34" charset="0"/>
              </a:rPr>
              <a:t>ITRC </a:t>
            </a:r>
            <a:r>
              <a:rPr lang="en-US" sz="1000" dirty="0" smtClean="0">
                <a:latin typeface="Arial" panose="020B0604020202020204" pitchFamily="34" charset="0"/>
              </a:rPr>
              <a:t>PFAS Fact Sheet Tables April 2019</a:t>
            </a:r>
            <a:endParaRPr lang="en-US" sz="8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1856464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t>
            </a:r>
            <a:r>
              <a:rPr lang="en-US" dirty="0" smtClean="0">
                <a:latin typeface="+mn-lt"/>
              </a:rPr>
              <a:t>Water Advisory / Guidelines</a:t>
            </a:r>
            <a:endParaRPr lang="en-US" dirty="0"/>
          </a:p>
        </p:txBody>
      </p:sp>
      <p:sp>
        <p:nvSpPr>
          <p:cNvPr id="3" name="Content Placeholder 2"/>
          <p:cNvSpPr>
            <a:spLocks noGrp="1"/>
          </p:cNvSpPr>
          <p:nvPr>
            <p:ph idx="1"/>
          </p:nvPr>
        </p:nvSpPr>
        <p:spPr/>
        <p:txBody>
          <a:bodyPr/>
          <a:lstStyle/>
          <a:p>
            <a:r>
              <a:rPr lang="en-US" dirty="0" smtClean="0"/>
              <a:t>Note = advisories/guideline are part per </a:t>
            </a:r>
            <a:r>
              <a:rPr lang="en-US" u="sng" dirty="0" smtClean="0"/>
              <a:t>trillion</a:t>
            </a:r>
            <a:r>
              <a:rPr lang="en-US" dirty="0" smtClean="0"/>
              <a:t> </a:t>
            </a:r>
            <a:r>
              <a:rPr lang="en-US" u="sng" dirty="0" smtClean="0"/>
              <a:t>(</a:t>
            </a:r>
            <a:r>
              <a:rPr lang="en-US" u="sng" dirty="0" err="1" smtClean="0"/>
              <a:t>ppt</a:t>
            </a:r>
            <a:r>
              <a:rPr lang="en-US" u="sng" dirty="0" smtClean="0"/>
              <a:t>)</a:t>
            </a:r>
          </a:p>
          <a:p>
            <a:r>
              <a:rPr lang="en-US" dirty="0" smtClean="0"/>
              <a:t>Orders of magnitude lower that the typical contaminants encountered</a:t>
            </a:r>
          </a:p>
          <a:p>
            <a:endParaRPr lang="en-US" dirty="0"/>
          </a:p>
          <a:p>
            <a:r>
              <a:rPr lang="en-US" dirty="0" smtClean="0"/>
              <a:t>1 </a:t>
            </a:r>
            <a:r>
              <a:rPr lang="en-US" dirty="0" err="1" smtClean="0"/>
              <a:t>ppt</a:t>
            </a:r>
            <a:r>
              <a:rPr lang="en-US" dirty="0" smtClean="0"/>
              <a:t> = 1 second in 31,700 years</a:t>
            </a:r>
          </a:p>
          <a:p>
            <a:r>
              <a:rPr lang="en-US" dirty="0"/>
              <a:t>	</a:t>
            </a:r>
            <a:r>
              <a:rPr lang="en-US" dirty="0" smtClean="0"/>
              <a:t>6 inches </a:t>
            </a:r>
            <a:r>
              <a:rPr lang="en-US" dirty="0"/>
              <a:t>in the distance from here to the </a:t>
            </a:r>
            <a:r>
              <a:rPr lang="en-US" dirty="0" smtClean="0"/>
              <a:t>sun</a:t>
            </a:r>
          </a:p>
          <a:p>
            <a:r>
              <a:rPr lang="en-US" dirty="0"/>
              <a:t>	</a:t>
            </a:r>
            <a:r>
              <a:rPr lang="en-US" dirty="0" smtClean="0"/>
              <a:t>1 drop of water in 20 Olympic-sized pools</a:t>
            </a:r>
          </a:p>
          <a:p>
            <a:r>
              <a:rPr lang="en-US" dirty="0"/>
              <a:t>	</a:t>
            </a:r>
            <a:endParaRPr lang="en-US" dirty="0" smtClean="0"/>
          </a:p>
          <a:p>
            <a:r>
              <a:rPr lang="en-US" dirty="0" smtClean="0"/>
              <a:t>(*NWRA April 2019 Issue Brief: PFAS)</a:t>
            </a:r>
          </a:p>
          <a:p>
            <a:endParaRPr lang="en-US" dirty="0"/>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148710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endParaRPr lang="en-US" dirty="0"/>
          </a:p>
        </p:txBody>
      </p:sp>
      <p:sp>
        <p:nvSpPr>
          <p:cNvPr id="5" name="Rectangle 6"/>
          <p:cNvSpPr>
            <a:spLocks noChangeArrowheads="1"/>
          </p:cNvSpPr>
          <p:nvPr/>
        </p:nvSpPr>
        <p:spPr bwMode="ltGray">
          <a:xfrm>
            <a:off x="455613" y="3860801"/>
            <a:ext cx="8229600" cy="2119313"/>
          </a:xfrm>
          <a:prstGeom prst="rect">
            <a:avLst/>
          </a:prstGeom>
          <a:solidFill>
            <a:srgbClr val="006DA3"/>
          </a:solidFill>
          <a:ln>
            <a:noFill/>
          </a:ln>
          <a:effectLst/>
          <a:extLst/>
        </p:spPr>
        <p:txBody>
          <a:bodyPr wrap="none" anchor="ctr"/>
          <a:lstStyle/>
          <a:p>
            <a:endParaRPr lang="en-AU" dirty="0"/>
          </a:p>
        </p:txBody>
      </p:sp>
      <p:sp>
        <p:nvSpPr>
          <p:cNvPr id="6" name="Rectangle 19"/>
          <p:cNvSpPr txBox="1">
            <a:spLocks noChangeArrowheads="1"/>
          </p:cNvSpPr>
          <p:nvPr/>
        </p:nvSpPr>
        <p:spPr bwMode="white">
          <a:xfrm>
            <a:off x="750771" y="4799013"/>
            <a:ext cx="7806088"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r>
              <a:rPr lang="en-US" kern="0" dirty="0" smtClean="0">
                <a:solidFill>
                  <a:schemeClr val="bg1"/>
                </a:solidFill>
                <a:latin typeface="Arial Black" panose="020B0A04020102020204" pitchFamily="34" charset="0"/>
              </a:rPr>
              <a:t>Sampling and Analytical Challenges</a:t>
            </a:r>
            <a:endParaRPr lang="en-US" kern="0" dirty="0">
              <a:solidFill>
                <a:schemeClr val="bg1"/>
              </a:solidFill>
              <a:latin typeface="Arial Black" panose="020B0A04020102020204" pitchFamily="34" charset="0"/>
            </a:endParaRPr>
          </a:p>
          <a:p>
            <a:r>
              <a:rPr lang="en-US" sz="2400" kern="0" dirty="0">
                <a:solidFill>
                  <a:schemeClr val="bg1"/>
                </a:solidFill>
                <a:latin typeface="Arial Black" panose="020B0A04020102020204" pitchFamily="34" charset="0"/>
                <a:cs typeface="Arial" panose="020B0604020202020204" pitchFamily="34" charset="0"/>
              </a:rPr>
              <a:t> </a:t>
            </a:r>
            <a:endParaRPr lang="en-US" sz="2400" kern="0" dirty="0">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999063" y="3357446"/>
            <a:ext cx="876300" cy="973667"/>
            <a:chOff x="4085166" y="4159104"/>
            <a:chExt cx="973667" cy="973667"/>
          </a:xfrm>
        </p:grpSpPr>
        <p:sp>
          <p:nvSpPr>
            <p:cNvPr id="8" name="Rectangle 7"/>
            <p:cNvSpPr/>
            <p:nvPr/>
          </p:nvSpPr>
          <p:spPr>
            <a:xfrm>
              <a:off x="4085166" y="4159104"/>
              <a:ext cx="973667" cy="973667"/>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p:spPr>
        </p:pic>
      </p:grpSp>
      <p:grpSp>
        <p:nvGrpSpPr>
          <p:cNvPr id="10" name="Group 9"/>
          <p:cNvGrpSpPr/>
          <p:nvPr/>
        </p:nvGrpSpPr>
        <p:grpSpPr>
          <a:xfrm>
            <a:off x="5553260" y="3376002"/>
            <a:ext cx="876300" cy="973667"/>
            <a:chOff x="5884866" y="4159104"/>
            <a:chExt cx="973667" cy="973667"/>
          </a:xfrm>
        </p:grpSpPr>
        <p:sp>
          <p:nvSpPr>
            <p:cNvPr id="11" name="Rectangle 10"/>
            <p:cNvSpPr/>
            <p:nvPr/>
          </p:nvSpPr>
          <p:spPr>
            <a:xfrm>
              <a:off x="5884866" y="4159104"/>
              <a:ext cx="973667" cy="973667"/>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327" y="4320749"/>
              <a:ext cx="766461" cy="663504"/>
            </a:xfrm>
            <a:prstGeom prst="rect">
              <a:avLst/>
            </a:prstGeom>
          </p:spPr>
        </p:pic>
      </p:grpSp>
      <p:grpSp>
        <p:nvGrpSpPr>
          <p:cNvPr id="13" name="Group 12"/>
          <p:cNvGrpSpPr/>
          <p:nvPr/>
        </p:nvGrpSpPr>
        <p:grpSpPr>
          <a:xfrm>
            <a:off x="7089348" y="3380387"/>
            <a:ext cx="876300" cy="978024"/>
            <a:chOff x="7691968" y="4154748"/>
            <a:chExt cx="973667" cy="978024"/>
          </a:xfrm>
        </p:grpSpPr>
        <p:sp>
          <p:nvSpPr>
            <p:cNvPr id="14" name="Rectangle 13"/>
            <p:cNvSpPr/>
            <p:nvPr/>
          </p:nvSpPr>
          <p:spPr>
            <a:xfrm>
              <a:off x="7691968" y="4159105"/>
              <a:ext cx="973667" cy="973667"/>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501"/>
            <a:stretch/>
          </p:blipFill>
          <p:spPr>
            <a:xfrm>
              <a:off x="7797685" y="4154748"/>
              <a:ext cx="766585" cy="896443"/>
            </a:xfrm>
            <a:prstGeom prst="rect">
              <a:avLst/>
            </a:prstGeom>
          </p:spPr>
        </p:pic>
      </p:grpSp>
      <p:grpSp>
        <p:nvGrpSpPr>
          <p:cNvPr id="16" name="Group 15"/>
          <p:cNvGrpSpPr/>
          <p:nvPr/>
        </p:nvGrpSpPr>
        <p:grpSpPr>
          <a:xfrm>
            <a:off x="2549323" y="3357446"/>
            <a:ext cx="876300" cy="973667"/>
            <a:chOff x="2264570" y="4159105"/>
            <a:chExt cx="973667" cy="973667"/>
          </a:xfrm>
        </p:grpSpPr>
        <p:sp>
          <p:nvSpPr>
            <p:cNvPr id="17" name="Rectangle 16"/>
            <p:cNvSpPr/>
            <p:nvPr/>
          </p:nvSpPr>
          <p:spPr>
            <a:xfrm>
              <a:off x="2264570" y="4159105"/>
              <a:ext cx="973667" cy="973667"/>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160" y="4259847"/>
              <a:ext cx="539555" cy="788811"/>
            </a:xfrm>
            <a:prstGeom prst="rect">
              <a:avLst/>
            </a:prstGeom>
          </p:spPr>
        </p:pic>
      </p:grpSp>
      <p:pic>
        <p:nvPicPr>
          <p:cNvPr id="22" name="Picture 21"/>
          <p:cNvPicPr>
            <a:picLocks noChangeAspect="1"/>
          </p:cNvPicPr>
          <p:nvPr/>
        </p:nvPicPr>
        <p:blipFill>
          <a:blip r:embed="rId6"/>
          <a:stretch>
            <a:fillRect/>
          </a:stretch>
        </p:blipFill>
        <p:spPr>
          <a:xfrm>
            <a:off x="4003000" y="3350460"/>
            <a:ext cx="993734" cy="987638"/>
          </a:xfrm>
          <a:prstGeom prst="rect">
            <a:avLst/>
          </a:prstGeom>
        </p:spPr>
      </p:pic>
    </p:spTree>
    <p:extLst>
      <p:ext uri="{BB962C8B-B14F-4D97-AF65-F5344CB8AC3E}">
        <p14:creationId xmlns:p14="http://schemas.microsoft.com/office/powerpoint/2010/main" val="37040363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Sampling</a:t>
            </a:r>
            <a:r>
              <a:rPr lang="en-US" dirty="0" smtClean="0"/>
              <a:t> </a:t>
            </a:r>
            <a:r>
              <a:rPr lang="en-US" dirty="0" smtClean="0">
                <a:latin typeface="Arial" charset="0"/>
              </a:rPr>
              <a:t>Challenges</a:t>
            </a:r>
            <a:endParaRPr lang="en-US" dirty="0">
              <a:latin typeface="Arial" charset="0"/>
            </a:endParaRPr>
          </a:p>
        </p:txBody>
      </p:sp>
      <p:sp>
        <p:nvSpPr>
          <p:cNvPr id="111625" name="Rectangle 9"/>
          <p:cNvSpPr>
            <a:spLocks noGrp="1" noChangeArrowheads="1"/>
          </p:cNvSpPr>
          <p:nvPr>
            <p:ph idx="1"/>
          </p:nvPr>
        </p:nvSpPr>
        <p:spPr>
          <a:xfrm>
            <a:off x="455613" y="1909763"/>
            <a:ext cx="8229600" cy="2455862"/>
          </a:xfrm>
        </p:spPr>
        <p:txBody>
          <a:bodyPr/>
          <a:lstStyle/>
          <a:p>
            <a:pPr marL="342900" indent="-342900">
              <a:buFont typeface="Arial" panose="020B0604020202020204" pitchFamily="34" charset="0"/>
              <a:buChar char="•"/>
            </a:pPr>
            <a:r>
              <a:rPr lang="en-US" dirty="0"/>
              <a:t>PFAS are ubiquitous</a:t>
            </a:r>
          </a:p>
          <a:p>
            <a:pPr marL="342900" indent="-342900">
              <a:buFont typeface="Arial" panose="020B0604020202020204" pitchFamily="34" charset="0"/>
              <a:buChar char="•"/>
            </a:pPr>
            <a:r>
              <a:rPr lang="en-US" dirty="0"/>
              <a:t>Can be on samplers clothing, gloves, </a:t>
            </a:r>
            <a:br>
              <a:rPr lang="en-US" dirty="0"/>
            </a:br>
            <a:r>
              <a:rPr lang="en-US" dirty="0"/>
              <a:t>sampling equipment </a:t>
            </a:r>
          </a:p>
          <a:p>
            <a:pPr marL="342900" indent="-342900">
              <a:buFont typeface="Arial" panose="020B0604020202020204" pitchFamily="34" charset="0"/>
              <a:buChar char="•"/>
            </a:pPr>
            <a:r>
              <a:rPr lang="en-US" dirty="0"/>
              <a:t>Waterproof field note books</a:t>
            </a:r>
          </a:p>
          <a:p>
            <a:pPr marL="342900" indent="-342900">
              <a:buFont typeface="Arial" panose="020B0604020202020204" pitchFamily="34" charset="0"/>
              <a:buChar char="•"/>
            </a:pPr>
            <a:r>
              <a:rPr lang="en-US" dirty="0"/>
              <a:t>Glass bottles can cause loss of </a:t>
            </a:r>
            <a:r>
              <a:rPr lang="en-US" dirty="0" err="1"/>
              <a:t>analyte</a:t>
            </a:r>
            <a:endParaRPr lang="en-US" dirty="0"/>
          </a:p>
          <a:p>
            <a:pPr marL="342900" indent="-342900">
              <a:buFont typeface="Arial" panose="020B0604020202020204" pitchFamily="34" charset="0"/>
              <a:buChar char="•"/>
            </a:pPr>
            <a:r>
              <a:rPr lang="en-US" dirty="0"/>
              <a:t>Water for blanks (must be certified-PFAS free)</a:t>
            </a:r>
          </a:p>
        </p:txBody>
      </p:sp>
      <p:pic>
        <p:nvPicPr>
          <p:cNvPr id="8" name="Picture 2" descr="http://www.safetysign.com/images/source/large-images/J65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230" y="630959"/>
            <a:ext cx="2588867" cy="22695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662691" y="3235020"/>
            <a:ext cx="1555058" cy="2900916"/>
          </a:xfrm>
          <a:prstGeom prst="rect">
            <a:avLst/>
          </a:prstGeom>
        </p:spPr>
      </p:pic>
    </p:spTree>
    <p:extLst>
      <p:ext uri="{BB962C8B-B14F-4D97-AF65-F5344CB8AC3E}">
        <p14:creationId xmlns:p14="http://schemas.microsoft.com/office/powerpoint/2010/main" val="197887948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Sampling</a:t>
            </a:r>
            <a:r>
              <a:rPr lang="en-US" dirty="0" smtClean="0"/>
              <a:t> </a:t>
            </a:r>
            <a:r>
              <a:rPr lang="en-US" dirty="0" smtClean="0">
                <a:latin typeface="Arial" charset="0"/>
              </a:rPr>
              <a:t>Challenges</a:t>
            </a:r>
            <a:endParaRPr lang="en-US" dirty="0">
              <a:latin typeface="Arial" charset="0"/>
            </a:endParaRPr>
          </a:p>
        </p:txBody>
      </p:sp>
      <p:pic>
        <p:nvPicPr>
          <p:cNvPr id="6" name="Picture 5"/>
          <p:cNvPicPr>
            <a:picLocks noChangeAspect="1"/>
          </p:cNvPicPr>
          <p:nvPr/>
        </p:nvPicPr>
        <p:blipFill>
          <a:blip r:embed="rId3"/>
          <a:stretch>
            <a:fillRect/>
          </a:stretch>
        </p:blipFill>
        <p:spPr>
          <a:xfrm>
            <a:off x="1676488" y="1113161"/>
            <a:ext cx="6175416" cy="5289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97453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5948127" y="3494222"/>
            <a:ext cx="3073551" cy="1276996"/>
            <a:chOff x="7352179" y="3944898"/>
            <a:chExt cx="4786813" cy="1988820"/>
          </a:xfrm>
        </p:grpSpPr>
        <p:pic>
          <p:nvPicPr>
            <p:cNvPr id="8" name="Picture 2" descr="http://d3suppliers.net/wp-content/uploads/2016/02/dermagrip-750x75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4400" r="94000"/>
                      </a14:imgEffect>
                    </a14:imgLayer>
                  </a14:imgProps>
                </a:ext>
                <a:ext uri="{28A0092B-C50C-407E-A947-70E740481C1C}">
                  <a14:useLocalDpi xmlns:a14="http://schemas.microsoft.com/office/drawing/2010/main" val="0"/>
                </a:ext>
              </a:extLst>
            </a:blip>
            <a:srcRect l="13089" r="15819"/>
            <a:stretch/>
          </p:blipFill>
          <p:spPr bwMode="auto">
            <a:xfrm rot="16200000">
              <a:off x="7756520" y="3540557"/>
              <a:ext cx="1988820" cy="27975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qorpak.com/CatalogImages/Qorpak_Commerce/17-216-Category_Primary_Ima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99" r="6342" b="5593"/>
            <a:stretch/>
          </p:blipFill>
          <p:spPr bwMode="auto">
            <a:xfrm>
              <a:off x="9967292" y="4110895"/>
              <a:ext cx="2171700" cy="1736335"/>
            </a:xfrm>
            <a:prstGeom prst="rect">
              <a:avLst/>
            </a:prstGeom>
            <a:noFill/>
            <a:extLst>
              <a:ext uri="{909E8E84-426E-40DD-AFC4-6F175D3DCCD1}">
                <a14:hiddenFill xmlns:a14="http://schemas.microsoft.com/office/drawing/2010/main">
                  <a:solidFill>
                    <a:srgbClr val="FFFFFF"/>
                  </a:solidFill>
                </a14:hiddenFill>
              </a:ext>
            </a:extLst>
          </p:spPr>
        </p:pic>
      </p:grpSp>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Analytical</a:t>
            </a:r>
            <a:r>
              <a:rPr lang="en-US" dirty="0" smtClean="0"/>
              <a:t> </a:t>
            </a:r>
            <a:r>
              <a:rPr lang="en-US" dirty="0" smtClean="0">
                <a:latin typeface="Arial" charset="0"/>
              </a:rPr>
              <a:t>Challenges</a:t>
            </a:r>
            <a:endParaRPr lang="en-US" dirty="0">
              <a:latin typeface="Arial" charset="0"/>
            </a:endParaRPr>
          </a:p>
        </p:txBody>
      </p:sp>
      <p:sp>
        <p:nvSpPr>
          <p:cNvPr id="4" name="Rectangle 9"/>
          <p:cNvSpPr>
            <a:spLocks noGrp="1" noChangeArrowheads="1"/>
          </p:cNvSpPr>
          <p:nvPr>
            <p:ph idx="1"/>
          </p:nvPr>
        </p:nvSpPr>
        <p:spPr>
          <a:xfrm>
            <a:off x="455613" y="1909763"/>
            <a:ext cx="8229600" cy="2455862"/>
          </a:xfrm>
        </p:spPr>
        <p:txBody>
          <a:bodyPr/>
          <a:lstStyle/>
          <a:p>
            <a:pPr marL="631795" lvl="1">
              <a:spcBef>
                <a:spcPts val="1200"/>
              </a:spcBef>
              <a:spcAft>
                <a:spcPts val="0"/>
              </a:spcAft>
              <a:defRPr/>
            </a:pPr>
            <a:r>
              <a:rPr lang="en-US" kern="1200" dirty="0" smtClean="0">
                <a:solidFill>
                  <a:prstClr val="black"/>
                </a:solidFill>
                <a:cs typeface="Arial" charset="0"/>
              </a:rPr>
              <a:t>Applies to drinking water</a:t>
            </a:r>
          </a:p>
          <a:p>
            <a:pPr marL="631795" lvl="1">
              <a:spcBef>
                <a:spcPts val="1200"/>
              </a:spcBef>
              <a:spcAft>
                <a:spcPts val="0"/>
              </a:spcAft>
              <a:defRPr/>
            </a:pPr>
            <a:r>
              <a:rPr lang="en-US" kern="1200" dirty="0" smtClean="0">
                <a:solidFill>
                  <a:prstClr val="black"/>
                </a:solidFill>
                <a:cs typeface="Arial" charset="0"/>
              </a:rPr>
              <a:t>Originally 14 </a:t>
            </a:r>
            <a:r>
              <a:rPr lang="en-US" kern="1200" dirty="0" err="1" smtClean="0">
                <a:solidFill>
                  <a:prstClr val="black"/>
                </a:solidFill>
                <a:cs typeface="Arial" charset="0"/>
              </a:rPr>
              <a:t>analytes</a:t>
            </a:r>
            <a:r>
              <a:rPr lang="en-US" kern="1200" dirty="0" smtClean="0">
                <a:solidFill>
                  <a:prstClr val="black"/>
                </a:solidFill>
                <a:cs typeface="Arial" charset="0"/>
              </a:rPr>
              <a:t>, now </a:t>
            </a:r>
            <a:r>
              <a:rPr lang="en-US" kern="1200" dirty="0">
                <a:solidFill>
                  <a:prstClr val="black"/>
                </a:solidFill>
                <a:cs typeface="Arial" charset="0"/>
              </a:rPr>
              <a:t>18 </a:t>
            </a:r>
            <a:r>
              <a:rPr lang="en-US" kern="1200" dirty="0" err="1">
                <a:solidFill>
                  <a:prstClr val="black"/>
                </a:solidFill>
                <a:cs typeface="Arial" charset="0"/>
              </a:rPr>
              <a:t>analytes</a:t>
            </a:r>
            <a:r>
              <a:rPr lang="en-US" kern="1200" dirty="0">
                <a:solidFill>
                  <a:prstClr val="black"/>
                </a:solidFill>
                <a:cs typeface="Arial" charset="0"/>
              </a:rPr>
              <a:t> to include </a:t>
            </a:r>
            <a:r>
              <a:rPr lang="en-US" kern="1200" dirty="0" err="1">
                <a:solidFill>
                  <a:prstClr val="black"/>
                </a:solidFill>
                <a:cs typeface="Arial" charset="0"/>
              </a:rPr>
              <a:t>GenX</a:t>
            </a:r>
            <a:r>
              <a:rPr lang="en-US" kern="1200" dirty="0">
                <a:solidFill>
                  <a:prstClr val="black"/>
                </a:solidFill>
                <a:cs typeface="Arial" charset="0"/>
              </a:rPr>
              <a:t> </a:t>
            </a:r>
            <a:r>
              <a:rPr lang="en-US" kern="1200" dirty="0" smtClean="0">
                <a:solidFill>
                  <a:prstClr val="black"/>
                </a:solidFill>
                <a:cs typeface="Arial" charset="0"/>
              </a:rPr>
              <a:t>chemicals</a:t>
            </a:r>
            <a:endParaRPr lang="en-US" kern="1200" dirty="0">
              <a:solidFill>
                <a:prstClr val="black"/>
              </a:solidFill>
              <a:cs typeface="Arial" charset="0"/>
            </a:endParaRPr>
          </a:p>
          <a:p>
            <a:pPr marL="946103" lvl="2">
              <a:spcBef>
                <a:spcPts val="1200"/>
              </a:spcBef>
              <a:spcAft>
                <a:spcPts val="0"/>
              </a:spcAft>
              <a:defRPr/>
            </a:pPr>
            <a:r>
              <a:rPr lang="en-US" kern="1200" dirty="0">
                <a:solidFill>
                  <a:prstClr val="black"/>
                </a:solidFill>
                <a:cs typeface="Arial" charset="0"/>
              </a:rPr>
              <a:t>Labs can analyze for other PFAS compounds with available standards (28 </a:t>
            </a:r>
            <a:r>
              <a:rPr lang="en-US" kern="1200" dirty="0" err="1">
                <a:solidFill>
                  <a:prstClr val="black"/>
                </a:solidFill>
                <a:cs typeface="Arial" charset="0"/>
              </a:rPr>
              <a:t>analytes</a:t>
            </a:r>
            <a:r>
              <a:rPr lang="en-US" kern="1200" dirty="0">
                <a:solidFill>
                  <a:prstClr val="black"/>
                </a:solidFill>
                <a:cs typeface="Arial" charset="0"/>
              </a:rPr>
              <a:t> for most labs</a:t>
            </a:r>
            <a:r>
              <a:rPr lang="en-US" kern="1200" dirty="0" smtClean="0">
                <a:solidFill>
                  <a:prstClr val="black"/>
                </a:solidFill>
                <a:cs typeface="Arial" charset="0"/>
              </a:rPr>
              <a:t>)</a:t>
            </a:r>
          </a:p>
          <a:p>
            <a:pPr marL="631778" lvl="1">
              <a:spcBef>
                <a:spcPts val="1200"/>
              </a:spcBef>
              <a:spcAft>
                <a:spcPts val="0"/>
              </a:spcAft>
              <a:defRPr/>
            </a:pPr>
            <a:r>
              <a:rPr lang="en-US" kern="1200" dirty="0" smtClean="0">
                <a:solidFill>
                  <a:prstClr val="black"/>
                </a:solidFill>
                <a:cs typeface="Arial" charset="0"/>
              </a:rPr>
              <a:t>Sample preparation can vary</a:t>
            </a:r>
          </a:p>
          <a:p>
            <a:pPr marL="946103" lvl="2">
              <a:spcBef>
                <a:spcPts val="1200"/>
              </a:spcBef>
              <a:spcAft>
                <a:spcPts val="0"/>
              </a:spcAft>
              <a:defRPr/>
            </a:pPr>
            <a:r>
              <a:rPr lang="en-US" kern="1200" dirty="0" smtClean="0">
                <a:solidFill>
                  <a:prstClr val="black"/>
                </a:solidFill>
                <a:cs typeface="Arial" charset="0"/>
              </a:rPr>
              <a:t>Solid phase extraction with methanol elution</a:t>
            </a:r>
          </a:p>
          <a:p>
            <a:pPr marL="946103" lvl="2">
              <a:spcBef>
                <a:spcPts val="1200"/>
              </a:spcBef>
              <a:spcAft>
                <a:spcPts val="0"/>
              </a:spcAft>
              <a:defRPr/>
            </a:pPr>
            <a:r>
              <a:rPr lang="en-US" kern="1200" dirty="0" smtClean="0">
                <a:solidFill>
                  <a:prstClr val="black"/>
                </a:solidFill>
                <a:cs typeface="Arial" charset="0"/>
              </a:rPr>
              <a:t>Direct methanol-water extraction</a:t>
            </a:r>
          </a:p>
          <a:p>
            <a:pPr marL="631778" lvl="1">
              <a:spcBef>
                <a:spcPts val="1200"/>
              </a:spcBef>
              <a:spcAft>
                <a:spcPts val="0"/>
              </a:spcAft>
              <a:defRPr/>
            </a:pPr>
            <a:r>
              <a:rPr lang="en-US" kern="1200" dirty="0" smtClean="0">
                <a:solidFill>
                  <a:prstClr val="black"/>
                </a:solidFill>
                <a:cs typeface="Arial" charset="0"/>
              </a:rPr>
              <a:t>Does not quantitate branched isomers with straight-chained isomers</a:t>
            </a:r>
          </a:p>
          <a:p>
            <a:pPr marL="946103" lvl="2">
              <a:spcBef>
                <a:spcPts val="1200"/>
              </a:spcBef>
              <a:spcAft>
                <a:spcPts val="0"/>
              </a:spcAft>
              <a:defRPr/>
            </a:pPr>
            <a:r>
              <a:rPr lang="en-US" kern="1200" dirty="0" smtClean="0">
                <a:solidFill>
                  <a:prstClr val="black"/>
                </a:solidFill>
                <a:cs typeface="Arial" charset="0"/>
              </a:rPr>
              <a:t>PFOS is a mixture of both and have different responses</a:t>
            </a:r>
          </a:p>
          <a:p>
            <a:pPr marL="946103" lvl="2">
              <a:spcBef>
                <a:spcPts val="1200"/>
              </a:spcBef>
              <a:spcAft>
                <a:spcPts val="0"/>
              </a:spcAft>
              <a:defRPr/>
            </a:pPr>
            <a:r>
              <a:rPr lang="en-US" kern="1200" dirty="0" smtClean="0">
                <a:solidFill>
                  <a:prstClr val="black"/>
                </a:solidFill>
                <a:cs typeface="Arial" charset="0"/>
              </a:rPr>
              <a:t>Calibration with straight-chained PFOS only can yield up to 40% error in the analysis of “real-world” mixed isomer samples</a:t>
            </a:r>
          </a:p>
          <a:p>
            <a:pPr marL="946103" lvl="2">
              <a:spcBef>
                <a:spcPts val="1200"/>
              </a:spcBef>
              <a:spcAft>
                <a:spcPts val="0"/>
              </a:spcAft>
              <a:defRPr/>
            </a:pPr>
            <a:endParaRPr lang="en-US" kern="1200" dirty="0">
              <a:solidFill>
                <a:prstClr val="black"/>
              </a:solidFill>
              <a:cs typeface="Arial" charset="0"/>
            </a:endParaRPr>
          </a:p>
        </p:txBody>
      </p:sp>
      <p:sp>
        <p:nvSpPr>
          <p:cNvPr id="2" name="Rectangle 1"/>
          <p:cNvSpPr/>
          <p:nvPr/>
        </p:nvSpPr>
        <p:spPr>
          <a:xfrm>
            <a:off x="455613" y="1083222"/>
            <a:ext cx="8229600" cy="830997"/>
          </a:xfrm>
          <a:prstGeom prst="rect">
            <a:avLst/>
          </a:prstGeom>
        </p:spPr>
        <p:txBody>
          <a:bodyPr wrap="square">
            <a:spAutoFit/>
          </a:bodyPr>
          <a:lstStyle/>
          <a:p>
            <a:pPr>
              <a:spcBef>
                <a:spcPts val="0"/>
              </a:spcBef>
              <a:spcAft>
                <a:spcPts val="0"/>
              </a:spcAft>
              <a:defRPr/>
            </a:pPr>
            <a:r>
              <a:rPr lang="en-US" dirty="0">
                <a:solidFill>
                  <a:srgbClr val="0065A4"/>
                </a:solidFill>
                <a:latin typeface="Arial Black"/>
              </a:rPr>
              <a:t>USEPA Method </a:t>
            </a:r>
            <a:r>
              <a:rPr lang="en-US" dirty="0" smtClean="0">
                <a:solidFill>
                  <a:srgbClr val="0065A4"/>
                </a:solidFill>
                <a:latin typeface="Arial Black"/>
              </a:rPr>
              <a:t>537.1: </a:t>
            </a:r>
            <a:r>
              <a:rPr lang="en-US" dirty="0"/>
              <a:t>Determination of Selected </a:t>
            </a:r>
            <a:r>
              <a:rPr lang="en-US" dirty="0" err="1"/>
              <a:t>Perfluorinated</a:t>
            </a:r>
            <a:r>
              <a:rPr lang="en-US" dirty="0"/>
              <a:t> Alkyl Acids in Drinking Water by Solid Phase Extraction and Liquid Chromatography/Tandem Mass Spectrometry (LC/MS/MS) </a:t>
            </a:r>
            <a:r>
              <a:rPr lang="en-US" dirty="0" smtClean="0"/>
              <a:t>– November 2018 (revision 1 of Method 537)</a:t>
            </a:r>
            <a:endParaRPr lang="en-US" dirty="0"/>
          </a:p>
        </p:txBody>
      </p:sp>
    </p:spTree>
    <p:extLst>
      <p:ext uri="{BB962C8B-B14F-4D97-AF65-F5344CB8AC3E}">
        <p14:creationId xmlns:p14="http://schemas.microsoft.com/office/powerpoint/2010/main" val="36972691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a:t>
            </a:r>
            <a:r>
              <a:rPr lang="en-US" dirty="0" smtClean="0">
                <a:latin typeface="+mn-lt"/>
              </a:rPr>
              <a:t>Challenges – Draft SW-846 Methods</a:t>
            </a:r>
            <a:endParaRPr lang="en-US" dirty="0"/>
          </a:p>
        </p:txBody>
      </p:sp>
      <p:sp>
        <p:nvSpPr>
          <p:cNvPr id="3" name="Content Placeholder 2"/>
          <p:cNvSpPr>
            <a:spLocks noGrp="1"/>
          </p:cNvSpPr>
          <p:nvPr>
            <p:ph idx="1"/>
          </p:nvPr>
        </p:nvSpPr>
        <p:spPr>
          <a:xfrm>
            <a:off x="455613" y="1416050"/>
            <a:ext cx="8229600" cy="3967162"/>
          </a:xfrm>
        </p:spPr>
        <p:txBody>
          <a:bodyPr/>
          <a:lstStyle/>
          <a:p>
            <a:pPr marL="0" lvl="1" indent="0">
              <a:spcBef>
                <a:spcPts val="1200"/>
              </a:spcBef>
              <a:spcAft>
                <a:spcPts val="0"/>
              </a:spcAft>
              <a:buNone/>
              <a:defRPr/>
            </a:pPr>
            <a:r>
              <a:rPr lang="en-US" kern="1200" dirty="0" smtClean="0">
                <a:solidFill>
                  <a:srgbClr val="00B0F0"/>
                </a:solidFill>
                <a:cs typeface="Arial" charset="0"/>
              </a:rPr>
              <a:t>EPA SW-846 </a:t>
            </a:r>
            <a:r>
              <a:rPr lang="en-US" kern="1200" dirty="0">
                <a:solidFill>
                  <a:srgbClr val="00B0F0"/>
                </a:solidFill>
                <a:cs typeface="Arial" charset="0"/>
              </a:rPr>
              <a:t>Method 8327:  </a:t>
            </a:r>
            <a:r>
              <a:rPr lang="en-US" kern="1200" dirty="0">
                <a:cs typeface="Arial" charset="0"/>
              </a:rPr>
              <a:t>Per-and </a:t>
            </a:r>
            <a:r>
              <a:rPr lang="en-US" kern="1200" dirty="0" err="1">
                <a:cs typeface="Arial" charset="0"/>
              </a:rPr>
              <a:t>Polyfluoroalkyl</a:t>
            </a:r>
            <a:r>
              <a:rPr lang="en-US" kern="1200" dirty="0">
                <a:cs typeface="Arial" charset="0"/>
              </a:rPr>
              <a:t> Substances (PFAS) Using External Standard Calibration and Multiple Reaction Monitoring (MRM) Liquid Chromatography/Tandem Mass Spectrometry (LC/MS/MS)</a:t>
            </a:r>
          </a:p>
          <a:p>
            <a:pPr marL="1003265" lvl="2" indent="-342882">
              <a:spcBef>
                <a:spcPts val="1200"/>
              </a:spcBef>
              <a:spcAft>
                <a:spcPts val="0"/>
              </a:spcAft>
              <a:defRPr/>
            </a:pPr>
            <a:r>
              <a:rPr lang="en-US" kern="1200" dirty="0">
                <a:solidFill>
                  <a:prstClr val="black"/>
                </a:solidFill>
                <a:cs typeface="Arial" charset="0"/>
              </a:rPr>
              <a:t>Applies to groundwater, surface water and </a:t>
            </a:r>
            <a:r>
              <a:rPr lang="en-US" kern="1200" dirty="0" smtClean="0">
                <a:solidFill>
                  <a:prstClr val="black"/>
                </a:solidFill>
                <a:cs typeface="Arial" charset="0"/>
              </a:rPr>
              <a:t>wastewater</a:t>
            </a:r>
          </a:p>
          <a:p>
            <a:pPr marL="1003265" lvl="2" indent="-342882">
              <a:spcBef>
                <a:spcPts val="1200"/>
              </a:spcBef>
              <a:spcAft>
                <a:spcPts val="0"/>
              </a:spcAft>
              <a:defRPr/>
            </a:pPr>
            <a:r>
              <a:rPr lang="en-US" kern="1200" dirty="0" smtClean="0">
                <a:solidFill>
                  <a:prstClr val="black"/>
                </a:solidFill>
                <a:cs typeface="Arial" charset="0"/>
              </a:rPr>
              <a:t>24 PFAS Compounds</a:t>
            </a:r>
          </a:p>
          <a:p>
            <a:pPr marL="1003265" lvl="2" indent="-342882">
              <a:spcBef>
                <a:spcPts val="1200"/>
              </a:spcBef>
              <a:spcAft>
                <a:spcPts val="0"/>
              </a:spcAft>
              <a:defRPr/>
            </a:pPr>
            <a:r>
              <a:rPr lang="en-US" kern="1200" dirty="0" smtClean="0">
                <a:solidFill>
                  <a:prstClr val="black"/>
                </a:solidFill>
                <a:cs typeface="Arial" charset="0"/>
              </a:rPr>
              <a:t>Method validation published in June 2019</a:t>
            </a:r>
          </a:p>
          <a:p>
            <a:pPr marL="660383" lvl="2" indent="0">
              <a:spcBef>
                <a:spcPts val="1200"/>
              </a:spcBef>
              <a:spcAft>
                <a:spcPts val="0"/>
              </a:spcAft>
              <a:buNone/>
              <a:defRPr/>
            </a:pPr>
            <a:endParaRPr lang="en-US" kern="1200" dirty="0">
              <a:solidFill>
                <a:prstClr val="black"/>
              </a:solidFill>
              <a:cs typeface="Arial" charset="0"/>
            </a:endParaRPr>
          </a:p>
          <a:p>
            <a:r>
              <a:rPr lang="en-US" dirty="0" smtClean="0">
                <a:solidFill>
                  <a:srgbClr val="00B0F0"/>
                </a:solidFill>
              </a:rPr>
              <a:t>EPA SW-846 Method 3512: </a:t>
            </a:r>
            <a:r>
              <a:rPr lang="en-US" dirty="0">
                <a:solidFill>
                  <a:srgbClr val="212121"/>
                </a:solidFill>
                <a:latin typeface="Source Sans Pro"/>
              </a:rPr>
              <a:t>Per- and </a:t>
            </a:r>
            <a:r>
              <a:rPr lang="en-US" dirty="0" err="1">
                <a:solidFill>
                  <a:srgbClr val="212121"/>
                </a:solidFill>
                <a:latin typeface="Source Sans Pro"/>
              </a:rPr>
              <a:t>Polyfluoronated</a:t>
            </a:r>
            <a:r>
              <a:rPr lang="en-US" dirty="0">
                <a:solidFill>
                  <a:srgbClr val="212121"/>
                </a:solidFill>
                <a:latin typeface="Source Sans Pro"/>
              </a:rPr>
              <a:t> Alkyl Substances (PFAS) in Non-potable </a:t>
            </a:r>
            <a:r>
              <a:rPr lang="en-US" dirty="0" smtClean="0">
                <a:solidFill>
                  <a:srgbClr val="212121"/>
                </a:solidFill>
                <a:latin typeface="Source Sans Pro"/>
              </a:rPr>
              <a:t>Water </a:t>
            </a:r>
            <a:r>
              <a:rPr lang="en-US" dirty="0">
                <a:solidFill>
                  <a:srgbClr val="212121"/>
                </a:solidFill>
                <a:latin typeface="Source Sans Pro"/>
              </a:rPr>
              <a:t>by Solvent Dilution</a:t>
            </a:r>
            <a:r>
              <a:rPr lang="en-US" dirty="0" smtClean="0"/>
              <a:t> </a:t>
            </a:r>
          </a:p>
          <a:p>
            <a:pPr marL="1003265" lvl="2" indent="-342882">
              <a:spcBef>
                <a:spcPts val="1200"/>
              </a:spcBef>
              <a:spcAft>
                <a:spcPts val="0"/>
              </a:spcAft>
              <a:defRPr/>
            </a:pPr>
            <a:r>
              <a:rPr lang="en-US" kern="1200" dirty="0" smtClean="0">
                <a:solidFill>
                  <a:prstClr val="black"/>
                </a:solidFill>
                <a:cs typeface="Arial" charset="0"/>
              </a:rPr>
              <a:t>Currently an appendix to Method 8327</a:t>
            </a:r>
            <a:endParaRPr lang="en-US" kern="1200" dirty="0">
              <a:solidFill>
                <a:prstClr val="black"/>
              </a:solidFill>
              <a:cs typeface="Arial" charset="0"/>
            </a:endParaRPr>
          </a:p>
          <a:p>
            <a:pPr marL="1003265" lvl="2" indent="-342882">
              <a:spcBef>
                <a:spcPts val="1200"/>
              </a:spcBef>
              <a:spcAft>
                <a:spcPts val="0"/>
              </a:spcAft>
              <a:defRPr/>
            </a:pPr>
            <a:r>
              <a:rPr lang="en-US" kern="1200" dirty="0" smtClean="0">
                <a:solidFill>
                  <a:prstClr val="black"/>
                </a:solidFill>
                <a:cs typeface="Arial" charset="0"/>
              </a:rPr>
              <a:t>Expected to become a standalone method</a:t>
            </a:r>
            <a:endParaRPr lang="en-US" kern="1200" dirty="0">
              <a:solidFill>
                <a:prstClr val="black"/>
              </a:solidFill>
              <a:cs typeface="Arial" charset="0"/>
            </a:endParaRPr>
          </a:p>
          <a:p>
            <a:pPr marL="1003265" lvl="2" indent="-342882">
              <a:spcBef>
                <a:spcPts val="1200"/>
              </a:spcBef>
              <a:spcAft>
                <a:spcPts val="0"/>
              </a:spcAft>
              <a:defRPr/>
            </a:pPr>
            <a:r>
              <a:rPr lang="en-US" kern="1200" dirty="0" smtClean="0">
                <a:solidFill>
                  <a:prstClr val="black"/>
                </a:solidFill>
                <a:cs typeface="Arial" charset="0"/>
              </a:rPr>
              <a:t>Microscale preparation of dilute samples to minimize sample size and solvent usage </a:t>
            </a:r>
            <a:endParaRPr lang="en-US" kern="1200" dirty="0">
              <a:solidFill>
                <a:prstClr val="black"/>
              </a:solidFill>
              <a:cs typeface="Arial" charset="0"/>
            </a:endParaRP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785092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454024" y="969263"/>
            <a:ext cx="8689976" cy="1993900"/>
          </a:xfrm>
        </p:spPr>
        <p:txBody>
          <a:bodyPr/>
          <a:lstStyle/>
          <a:p>
            <a:r>
              <a:rPr lang="en-US" sz="1800" b="1" dirty="0" smtClean="0"/>
              <a:t>Raymond Frigon, </a:t>
            </a:r>
            <a:br>
              <a:rPr lang="en-US" sz="1800" b="1" dirty="0" smtClean="0"/>
            </a:br>
            <a:r>
              <a:rPr lang="en-US" sz="1800" b="1" dirty="0" smtClean="0"/>
              <a:t>Asst. Director, Remediation Division, CT DEEP</a:t>
            </a:r>
          </a:p>
          <a:p>
            <a:r>
              <a:rPr lang="en-US" sz="1400" dirty="0" smtClean="0"/>
              <a:t>Ray has </a:t>
            </a:r>
            <a:r>
              <a:rPr lang="en-US" sz="1400" dirty="0"/>
              <a:t>27 years of service to DEP/DEEP, including 25 years </a:t>
            </a:r>
            <a:r>
              <a:rPr lang="en-US" sz="1400" dirty="0" smtClean="0"/>
              <a:t>in </a:t>
            </a:r>
            <a:r>
              <a:rPr lang="en-US" sz="1400" dirty="0"/>
              <a:t>the Remediation Division.  </a:t>
            </a:r>
            <a:r>
              <a:rPr lang="en-US" sz="1400" dirty="0" smtClean="0"/>
              <a:t>Ray earned a </a:t>
            </a:r>
            <a:r>
              <a:rPr lang="en-US" sz="1400" dirty="0"/>
              <a:t>B.S. in Environmental Earth Sciences from Eastern Connecticut State University, </a:t>
            </a:r>
            <a:r>
              <a:rPr lang="en-US" sz="1400" dirty="0" smtClean="0"/>
              <a:t>worked </a:t>
            </a:r>
            <a:r>
              <a:rPr lang="en-US" sz="1400" dirty="0"/>
              <a:t>as a chemist at a laboratory, </a:t>
            </a:r>
            <a:r>
              <a:rPr lang="en-US" sz="1400" dirty="0" smtClean="0"/>
              <a:t>then joined </a:t>
            </a:r>
            <a:r>
              <a:rPr lang="en-US" sz="1400" dirty="0"/>
              <a:t>the Remediation Division </a:t>
            </a:r>
            <a:r>
              <a:rPr lang="en-US" sz="1400" dirty="0" smtClean="0"/>
              <a:t>in </a:t>
            </a:r>
            <a:r>
              <a:rPr lang="en-US" sz="1400" dirty="0"/>
              <a:t>1991.  Ray worked </a:t>
            </a:r>
            <a:r>
              <a:rPr lang="en-US" sz="1400" dirty="0" smtClean="0"/>
              <a:t>up </a:t>
            </a:r>
            <a:r>
              <a:rPr lang="en-US" sz="1400" dirty="0"/>
              <a:t>through the ranks successfully handling many </a:t>
            </a:r>
            <a:r>
              <a:rPr lang="en-US" sz="1400" dirty="0" smtClean="0"/>
              <a:t>challenging </a:t>
            </a:r>
            <a:r>
              <a:rPr lang="en-US" sz="1400" dirty="0"/>
              <a:t>environmental cleanup projects.  In 2015, Ray was promoted to supervisor of the Site Operations Group in the Water Planning and Management </a:t>
            </a:r>
            <a:r>
              <a:rPr lang="en-US" sz="1400" dirty="0" smtClean="0"/>
              <a:t>Division, tasked </a:t>
            </a:r>
            <a:r>
              <a:rPr lang="en-US" sz="1400" dirty="0"/>
              <a:t>with overseeing the maintenance and operation of five former CRRA </a:t>
            </a:r>
            <a:r>
              <a:rPr lang="en-US" sz="1400" dirty="0" smtClean="0"/>
              <a:t>landfills.</a:t>
            </a:r>
            <a:r>
              <a:rPr lang="en-US" sz="1400" dirty="0"/>
              <a:t>  In </a:t>
            </a:r>
            <a:r>
              <a:rPr lang="en-US" sz="1400" dirty="0" smtClean="0"/>
              <a:t>2016, the supervision </a:t>
            </a:r>
            <a:r>
              <a:rPr lang="en-US" sz="1400" dirty="0"/>
              <a:t>of the State Dams Program </a:t>
            </a:r>
            <a:r>
              <a:rPr lang="en-US" sz="1400" dirty="0" smtClean="0"/>
              <a:t>was added to </a:t>
            </a:r>
            <a:r>
              <a:rPr lang="en-US" sz="1400" dirty="0"/>
              <a:t>his landfill management responsibilities.  In 2018, Ray joined the Remediation Division again as Assistant Director</a:t>
            </a:r>
            <a:r>
              <a:rPr lang="en-US" sz="1400" dirty="0" smtClean="0"/>
              <a:t>.</a:t>
            </a:r>
          </a:p>
          <a:p>
            <a:endParaRPr lang="en-US" dirty="0"/>
          </a:p>
        </p:txBody>
      </p:sp>
      <p:sp>
        <p:nvSpPr>
          <p:cNvPr id="3" name="Title 2"/>
          <p:cNvSpPr>
            <a:spLocks noGrp="1"/>
          </p:cNvSpPr>
          <p:nvPr>
            <p:ph type="ctrTitle" idx="4294967295"/>
          </p:nvPr>
        </p:nvSpPr>
        <p:spPr>
          <a:xfrm>
            <a:off x="454024" y="339025"/>
            <a:ext cx="7740650" cy="630238"/>
          </a:xfrm>
        </p:spPr>
        <p:txBody>
          <a:bodyPr/>
          <a:lstStyle/>
          <a:p>
            <a:r>
              <a:rPr lang="en-US" dirty="0" smtClean="0"/>
              <a:t>Speaker Bios</a:t>
            </a:r>
            <a:endParaRPr lang="en-US" dirty="0"/>
          </a:p>
        </p:txBody>
      </p:sp>
      <p:sp>
        <p:nvSpPr>
          <p:cNvPr id="4" name="Subtitle 1"/>
          <p:cNvSpPr txBox="1">
            <a:spLocks/>
          </p:cNvSpPr>
          <p:nvPr/>
        </p:nvSpPr>
        <p:spPr bwMode="auto">
          <a:xfrm>
            <a:off x="454024" y="3752920"/>
            <a:ext cx="8338993" cy="253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16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r>
              <a:rPr lang="en-US" sz="1800" b="1" dirty="0" smtClean="0"/>
              <a:t>Lori Mathieu, </a:t>
            </a:r>
            <a:br>
              <a:rPr lang="en-US" sz="1800" b="1" dirty="0" smtClean="0"/>
            </a:br>
            <a:r>
              <a:rPr lang="en-US" sz="1800" b="1" dirty="0" smtClean="0"/>
              <a:t>Public Health Section Chief, CT DPH, Drinking Water Section</a:t>
            </a:r>
          </a:p>
          <a:p>
            <a:r>
              <a:rPr lang="en-US" sz="1400" dirty="0" smtClean="0"/>
              <a:t>is </a:t>
            </a:r>
            <a:r>
              <a:rPr lang="en-US" sz="1400" dirty="0"/>
              <a:t>Connecticut’s Public Drinking Water Administrator serving as the Public Health Section Chief with the Connecticut Department of Public Health’s Drinking Water Section. The Drinking Water Section is responsible for primacy of the Federal Safe Drinking Water Act and a variety of state statutes that oversee the purity and adequacy of Connecticut’s 2,550 public water systems.  Lori has worked within the Department’s Drinking Water Section in a variety of units and programs. Lori currently serves as the DPH appointed representative to the Water Planning Council, represents New England Region 1 as a Board member to the Association of State Drinking Water Administrators, represents DPH on the Connecticut Interagency Drought Committee, and serves as the Chair of her town’s Inland Wetland Agency</a:t>
            </a:r>
            <a:r>
              <a:rPr lang="en-US" sz="1400" dirty="0" smtClean="0"/>
              <a:t>.</a:t>
            </a:r>
          </a:p>
        </p:txBody>
      </p:sp>
      <p:pic>
        <p:nvPicPr>
          <p:cNvPr id="6" name="Picture 5"/>
          <p:cNvPicPr>
            <a:picLocks noChangeAspect="1"/>
          </p:cNvPicPr>
          <p:nvPr/>
        </p:nvPicPr>
        <p:blipFill>
          <a:blip r:embed="rId2"/>
          <a:stretch>
            <a:fillRect/>
          </a:stretch>
        </p:blipFill>
        <p:spPr>
          <a:xfrm>
            <a:off x="6230135" y="799769"/>
            <a:ext cx="1579001" cy="731583"/>
          </a:xfrm>
          <a:prstGeom prst="rect">
            <a:avLst/>
          </a:prstGeom>
        </p:spPr>
      </p:pic>
      <p:pic>
        <p:nvPicPr>
          <p:cNvPr id="7" name="Picture 6"/>
          <p:cNvPicPr>
            <a:picLocks noChangeAspect="1"/>
          </p:cNvPicPr>
          <p:nvPr/>
        </p:nvPicPr>
        <p:blipFill>
          <a:blip r:embed="rId3"/>
          <a:stretch>
            <a:fillRect/>
          </a:stretch>
        </p:blipFill>
        <p:spPr>
          <a:xfrm>
            <a:off x="6230135" y="3163322"/>
            <a:ext cx="1152244" cy="1152244"/>
          </a:xfrm>
          <a:prstGeom prst="rect">
            <a:avLst/>
          </a:prstGeom>
        </p:spPr>
      </p:pic>
    </p:spTree>
    <p:extLst>
      <p:ext uri="{BB962C8B-B14F-4D97-AF65-F5344CB8AC3E}">
        <p14:creationId xmlns:p14="http://schemas.microsoft.com/office/powerpoint/2010/main" val="8563781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a:xfrm>
            <a:off x="455613" y="458242"/>
            <a:ext cx="8229600" cy="684310"/>
          </a:xfrm>
        </p:spPr>
        <p:txBody>
          <a:bodyPr/>
          <a:lstStyle/>
          <a:p>
            <a:r>
              <a:rPr lang="en-US" dirty="0" smtClean="0">
                <a:latin typeface="Arial Black" panose="020B0A04020102020204" pitchFamily="34" charset="0"/>
              </a:rPr>
              <a:t>Analytical</a:t>
            </a:r>
            <a:r>
              <a:rPr lang="en-US" dirty="0" smtClean="0"/>
              <a:t> </a:t>
            </a:r>
            <a:r>
              <a:rPr lang="en-US" dirty="0" smtClean="0">
                <a:latin typeface="Arial" charset="0"/>
              </a:rPr>
              <a:t>Challenges</a:t>
            </a:r>
            <a:endParaRPr lang="en-US" dirty="0">
              <a:latin typeface="Arial" charset="0"/>
            </a:endParaRPr>
          </a:p>
        </p:txBody>
      </p:sp>
      <p:sp>
        <p:nvSpPr>
          <p:cNvPr id="4" name="Rectangle 9"/>
          <p:cNvSpPr>
            <a:spLocks noGrp="1" noChangeArrowheads="1"/>
          </p:cNvSpPr>
          <p:nvPr>
            <p:ph idx="1"/>
          </p:nvPr>
        </p:nvSpPr>
        <p:spPr>
          <a:xfrm>
            <a:off x="455613" y="1547637"/>
            <a:ext cx="8229600" cy="4296571"/>
          </a:xfrm>
        </p:spPr>
        <p:txBody>
          <a:bodyPr/>
          <a:lstStyle/>
          <a:p>
            <a:pPr marL="688940" lvl="1" indent="-342882">
              <a:spcBef>
                <a:spcPts val="1200"/>
              </a:spcBef>
              <a:spcAft>
                <a:spcPts val="0"/>
              </a:spcAft>
              <a:defRPr/>
            </a:pPr>
            <a:r>
              <a:rPr lang="en-US" sz="1800" kern="1200" dirty="0" smtClean="0">
                <a:solidFill>
                  <a:prstClr val="black"/>
                </a:solidFill>
                <a:cs typeface="Arial" charset="0"/>
              </a:rPr>
              <a:t>Draft EPA Method 533 </a:t>
            </a:r>
          </a:p>
          <a:p>
            <a:pPr marL="1003265" lvl="2" indent="-342882">
              <a:spcBef>
                <a:spcPts val="1200"/>
              </a:spcBef>
              <a:spcAft>
                <a:spcPts val="0"/>
              </a:spcAft>
              <a:defRPr/>
            </a:pPr>
            <a:r>
              <a:rPr lang="en-US" kern="1200" dirty="0" smtClean="0">
                <a:solidFill>
                  <a:prstClr val="black"/>
                </a:solidFill>
                <a:cs typeface="Arial" charset="0"/>
              </a:rPr>
              <a:t>Method specific to short chain PFAS </a:t>
            </a:r>
          </a:p>
          <a:p>
            <a:pPr marL="1374740" lvl="3" indent="-342882">
              <a:spcBef>
                <a:spcPts val="1200"/>
              </a:spcBef>
              <a:spcAft>
                <a:spcPts val="0"/>
              </a:spcAft>
              <a:defRPr/>
            </a:pPr>
            <a:r>
              <a:rPr lang="en-US" kern="1200" dirty="0" smtClean="0">
                <a:solidFill>
                  <a:prstClr val="black"/>
                </a:solidFill>
                <a:cs typeface="Arial" charset="0"/>
              </a:rPr>
              <a:t>&lt;12 carbons</a:t>
            </a:r>
          </a:p>
          <a:p>
            <a:pPr marL="1374740" lvl="3" indent="-342882">
              <a:spcBef>
                <a:spcPts val="1200"/>
              </a:spcBef>
              <a:spcAft>
                <a:spcPts val="0"/>
              </a:spcAft>
              <a:defRPr/>
            </a:pPr>
            <a:r>
              <a:rPr lang="en-US" kern="1200" dirty="0" smtClean="0">
                <a:solidFill>
                  <a:prstClr val="black"/>
                </a:solidFill>
                <a:cs typeface="Arial" charset="0"/>
              </a:rPr>
              <a:t>Will include a total of 25 PFAS </a:t>
            </a:r>
          </a:p>
          <a:p>
            <a:pPr marL="1031858" lvl="3" indent="0">
              <a:spcBef>
                <a:spcPts val="1200"/>
              </a:spcBef>
              <a:spcAft>
                <a:spcPts val="0"/>
              </a:spcAft>
              <a:buNone/>
              <a:defRPr/>
            </a:pPr>
            <a:endParaRPr lang="en-US" kern="1200" dirty="0" smtClean="0">
              <a:solidFill>
                <a:prstClr val="black"/>
              </a:solidFill>
              <a:cs typeface="Arial" charset="0"/>
            </a:endParaRPr>
          </a:p>
          <a:p>
            <a:pPr marL="688940" lvl="1" indent="-342882">
              <a:spcBef>
                <a:spcPts val="1200"/>
              </a:spcBef>
              <a:spcAft>
                <a:spcPts val="0"/>
              </a:spcAft>
              <a:defRPr/>
            </a:pPr>
            <a:r>
              <a:rPr lang="en-US" sz="1800" kern="1200" dirty="0" smtClean="0">
                <a:solidFill>
                  <a:prstClr val="black"/>
                </a:solidFill>
                <a:cs typeface="Arial" charset="0"/>
              </a:rPr>
              <a:t>Draft SW-846 Method 8328  - Isotope Dilution</a:t>
            </a:r>
          </a:p>
          <a:p>
            <a:pPr marL="1003265" lvl="2" indent="-342882">
              <a:spcBef>
                <a:spcPts val="1200"/>
              </a:spcBef>
              <a:spcAft>
                <a:spcPts val="0"/>
              </a:spcAft>
              <a:defRPr/>
            </a:pPr>
            <a:r>
              <a:rPr lang="en-US" kern="1200" dirty="0" smtClean="0">
                <a:solidFill>
                  <a:prstClr val="black"/>
                </a:solidFill>
                <a:cs typeface="Arial" charset="0"/>
              </a:rPr>
              <a:t>Will apply to solid, surface water, groundwater and wastewater matrices</a:t>
            </a:r>
          </a:p>
          <a:p>
            <a:pPr marL="1003265" lvl="2" indent="-342882">
              <a:spcBef>
                <a:spcPts val="1200"/>
              </a:spcBef>
              <a:spcAft>
                <a:spcPts val="0"/>
              </a:spcAft>
              <a:defRPr/>
            </a:pPr>
            <a:r>
              <a:rPr lang="en-US" kern="1200" dirty="0" smtClean="0">
                <a:solidFill>
                  <a:prstClr val="black"/>
                </a:solidFill>
                <a:cs typeface="Arial" charset="0"/>
              </a:rPr>
              <a:t>Same 24 PFAS </a:t>
            </a:r>
            <a:r>
              <a:rPr lang="en-US" kern="1200" dirty="0" err="1" smtClean="0">
                <a:solidFill>
                  <a:prstClr val="black"/>
                </a:solidFill>
                <a:cs typeface="Arial" charset="0"/>
              </a:rPr>
              <a:t>analytes</a:t>
            </a:r>
            <a:r>
              <a:rPr lang="en-US" kern="1200" dirty="0" smtClean="0">
                <a:solidFill>
                  <a:prstClr val="black"/>
                </a:solidFill>
                <a:cs typeface="Arial" charset="0"/>
              </a:rPr>
              <a:t> plus </a:t>
            </a:r>
            <a:r>
              <a:rPr lang="en-US" kern="1200" dirty="0" err="1" smtClean="0">
                <a:solidFill>
                  <a:prstClr val="black"/>
                </a:solidFill>
                <a:cs typeface="Arial" charset="0"/>
              </a:rPr>
              <a:t>GenX</a:t>
            </a:r>
            <a:endParaRPr lang="en-US" kern="1200" dirty="0" smtClean="0">
              <a:solidFill>
                <a:prstClr val="black"/>
              </a:solidFill>
              <a:cs typeface="Arial" charset="0"/>
            </a:endParaRPr>
          </a:p>
          <a:p>
            <a:pPr marL="1003265" lvl="2" indent="-342882">
              <a:spcBef>
                <a:spcPts val="1200"/>
              </a:spcBef>
              <a:spcAft>
                <a:spcPts val="0"/>
              </a:spcAft>
              <a:defRPr/>
            </a:pPr>
            <a:r>
              <a:rPr lang="en-US" kern="1200" dirty="0" smtClean="0">
                <a:solidFill>
                  <a:prstClr val="black"/>
                </a:solidFill>
                <a:cs typeface="Arial" charset="0"/>
              </a:rPr>
              <a:t>More robust for complex matrices</a:t>
            </a:r>
            <a:endParaRPr lang="en-US" kern="1200" dirty="0">
              <a:solidFill>
                <a:prstClr val="black"/>
              </a:solidFill>
              <a:cs typeface="Arial" charset="0"/>
            </a:endParaRPr>
          </a:p>
        </p:txBody>
      </p:sp>
      <p:sp>
        <p:nvSpPr>
          <p:cNvPr id="2" name="Rectangle 1"/>
          <p:cNvSpPr/>
          <p:nvPr/>
        </p:nvSpPr>
        <p:spPr>
          <a:xfrm>
            <a:off x="455613" y="1083222"/>
            <a:ext cx="8229600" cy="338554"/>
          </a:xfrm>
          <a:prstGeom prst="rect">
            <a:avLst/>
          </a:prstGeom>
        </p:spPr>
        <p:txBody>
          <a:bodyPr wrap="square">
            <a:spAutoFit/>
          </a:bodyPr>
          <a:lstStyle/>
          <a:p>
            <a:pPr>
              <a:spcBef>
                <a:spcPts val="0"/>
              </a:spcBef>
              <a:spcAft>
                <a:spcPts val="0"/>
              </a:spcAft>
              <a:defRPr/>
            </a:pPr>
            <a:r>
              <a:rPr lang="en-US" dirty="0" smtClean="0">
                <a:solidFill>
                  <a:srgbClr val="0065A4"/>
                </a:solidFill>
                <a:latin typeface="Arial Black"/>
              </a:rPr>
              <a:t>Development of other EPA Methods</a:t>
            </a:r>
            <a:endParaRPr lang="en-US" dirty="0">
              <a:solidFill>
                <a:srgbClr val="0065A4"/>
              </a:solidFill>
              <a:latin typeface="Arial Black"/>
            </a:endParaRPr>
          </a:p>
        </p:txBody>
      </p:sp>
    </p:spTree>
    <p:extLst>
      <p:ext uri="{BB962C8B-B14F-4D97-AF65-F5344CB8AC3E}">
        <p14:creationId xmlns:p14="http://schemas.microsoft.com/office/powerpoint/2010/main" val="26027808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TOP</a:t>
            </a:r>
            <a:r>
              <a:rPr lang="en-US" dirty="0" smtClean="0"/>
              <a:t> </a:t>
            </a:r>
            <a:r>
              <a:rPr lang="en-US" dirty="0" smtClean="0">
                <a:latin typeface="Arial" charset="0"/>
              </a:rPr>
              <a:t>Assay</a:t>
            </a:r>
            <a:endParaRPr lang="en-US" dirty="0">
              <a:latin typeface="Arial" charset="0"/>
            </a:endParaRPr>
          </a:p>
        </p:txBody>
      </p:sp>
      <p:sp>
        <p:nvSpPr>
          <p:cNvPr id="4" name="Rectangle 9"/>
          <p:cNvSpPr>
            <a:spLocks noGrp="1" noChangeArrowheads="1"/>
          </p:cNvSpPr>
          <p:nvPr>
            <p:ph idx="1"/>
          </p:nvPr>
        </p:nvSpPr>
        <p:spPr>
          <a:xfrm>
            <a:off x="455613" y="3032398"/>
            <a:ext cx="8229600" cy="2455862"/>
          </a:xfrm>
        </p:spPr>
        <p:txBody>
          <a:bodyPr/>
          <a:lstStyle/>
          <a:p>
            <a:pPr marL="342900" indent="-342900">
              <a:buFont typeface="Arial" panose="020B0604020202020204" pitchFamily="34" charset="0"/>
              <a:buChar char="•"/>
            </a:pPr>
            <a:r>
              <a:rPr lang="en-US" dirty="0" smtClean="0"/>
              <a:t>Total </a:t>
            </a:r>
            <a:r>
              <a:rPr lang="en-US" dirty="0" err="1" smtClean="0"/>
              <a:t>Oxidizable</a:t>
            </a:r>
            <a:r>
              <a:rPr lang="en-US" dirty="0" smtClean="0"/>
              <a:t> Precursor (TOP) Assay</a:t>
            </a:r>
          </a:p>
          <a:p>
            <a:pPr marL="630207" lvl="1" indent="-342882">
              <a:buFontTx/>
              <a:buChar char="-"/>
            </a:pPr>
            <a:r>
              <a:rPr lang="en-US" dirty="0" smtClean="0"/>
              <a:t>Developed by </a:t>
            </a:r>
            <a:r>
              <a:rPr lang="en-US" dirty="0" err="1" smtClean="0"/>
              <a:t>TestAmerica</a:t>
            </a:r>
            <a:endParaRPr lang="en-US" dirty="0" smtClean="0"/>
          </a:p>
          <a:p>
            <a:pPr marL="630207" lvl="1" indent="-342882">
              <a:buFontTx/>
              <a:buChar char="-"/>
            </a:pPr>
            <a:r>
              <a:rPr lang="en-US" dirty="0" smtClean="0"/>
              <a:t>Oxidizes </a:t>
            </a:r>
            <a:r>
              <a:rPr lang="en-US" dirty="0" err="1" smtClean="0"/>
              <a:t>polyfluorinated</a:t>
            </a:r>
            <a:r>
              <a:rPr lang="en-US" dirty="0" smtClean="0"/>
              <a:t> compounds to </a:t>
            </a:r>
            <a:r>
              <a:rPr lang="en-US" dirty="0" err="1" smtClean="0"/>
              <a:t>perfluorinated</a:t>
            </a:r>
            <a:r>
              <a:rPr lang="en-US" dirty="0" smtClean="0"/>
              <a:t> compounds</a:t>
            </a:r>
          </a:p>
          <a:p>
            <a:pPr marL="630207" lvl="1" indent="-342882">
              <a:buFontTx/>
              <a:buChar char="-"/>
            </a:pPr>
            <a:r>
              <a:rPr lang="en-US" dirty="0" smtClean="0"/>
              <a:t>Estimate of total concentration of PFAS </a:t>
            </a:r>
            <a:r>
              <a:rPr lang="en-US" dirty="0" err="1" smtClean="0"/>
              <a:t>precursosrs</a:t>
            </a:r>
            <a:endParaRPr lang="en-US" dirty="0" smtClean="0"/>
          </a:p>
          <a:p>
            <a:pPr marL="630207" lvl="1" indent="-342882">
              <a:buFontTx/>
              <a:buChar char="-"/>
            </a:pPr>
            <a:r>
              <a:rPr lang="en-US" dirty="0" smtClean="0"/>
              <a:t>Uses hydroxyl radical oxidation under high temperature</a:t>
            </a:r>
          </a:p>
          <a:p>
            <a:pPr marL="630207" lvl="1" indent="-342882">
              <a:buFontTx/>
              <a:buChar char="-"/>
            </a:pPr>
            <a:r>
              <a:rPr lang="en-US" dirty="0" smtClean="0"/>
              <a:t>More expensive – PFAS analysis done twice (before and after oxidation)</a:t>
            </a:r>
          </a:p>
          <a:p>
            <a:pPr marL="630207" lvl="1" indent="-342882">
              <a:buFontTx/>
              <a:buChar char="-"/>
            </a:pPr>
            <a:r>
              <a:rPr lang="en-US" dirty="0" smtClean="0"/>
              <a:t>Can be used on solid and aqueous matrices</a:t>
            </a:r>
          </a:p>
          <a:p>
            <a:pPr marL="630207" lvl="1" indent="-342882">
              <a:buFontTx/>
              <a:buChar char="-"/>
            </a:pPr>
            <a:r>
              <a:rPr lang="en-US" dirty="0" smtClean="0"/>
              <a:t>Under evaluation by EPA, but no standard method </a:t>
            </a:r>
            <a:r>
              <a:rPr lang="en-US" dirty="0" err="1" smtClean="0"/>
              <a:t>exissts</a:t>
            </a:r>
            <a:endParaRPr lang="en-US" dirty="0"/>
          </a:p>
        </p:txBody>
      </p:sp>
      <p:pic>
        <p:nvPicPr>
          <p:cNvPr id="10" name="Picture 9"/>
          <p:cNvPicPr>
            <a:picLocks noChangeAspect="1"/>
          </p:cNvPicPr>
          <p:nvPr/>
        </p:nvPicPr>
        <p:blipFill>
          <a:blip r:embed="rId3"/>
          <a:stretch>
            <a:fillRect/>
          </a:stretch>
        </p:blipFill>
        <p:spPr>
          <a:xfrm>
            <a:off x="2550837" y="252446"/>
            <a:ext cx="4656087" cy="2783711"/>
          </a:xfrm>
          <a:prstGeom prst="rect">
            <a:avLst/>
          </a:prstGeom>
        </p:spPr>
      </p:pic>
      <p:sp>
        <p:nvSpPr>
          <p:cNvPr id="11" name="TextBox 10"/>
          <p:cNvSpPr txBox="1"/>
          <p:nvPr/>
        </p:nvSpPr>
        <p:spPr>
          <a:xfrm>
            <a:off x="2865376" y="6642556"/>
            <a:ext cx="6278624" cy="215444"/>
          </a:xfrm>
          <a:prstGeom prst="rect">
            <a:avLst/>
          </a:prstGeom>
          <a:noFill/>
        </p:spPr>
        <p:txBody>
          <a:bodyPr wrap="square" rtlCol="0">
            <a:spAutoFit/>
          </a:bodyPr>
          <a:lstStyle/>
          <a:p>
            <a:pPr algn="r">
              <a:spcBef>
                <a:spcPts val="0"/>
              </a:spcBef>
              <a:spcAft>
                <a:spcPts val="0"/>
              </a:spcAft>
            </a:pPr>
            <a:r>
              <a:rPr lang="en-US" sz="800" b="1" dirty="0" smtClean="0">
                <a:latin typeface="Arial" panose="020B0604020202020204" pitchFamily="34" charset="0"/>
              </a:rPr>
              <a:t>SOURCE: </a:t>
            </a:r>
            <a:r>
              <a:rPr lang="en-US" sz="800" dirty="0" err="1" smtClean="0">
                <a:latin typeface="Arial" panose="020B0604020202020204" pitchFamily="34" charset="0"/>
              </a:rPr>
              <a:t>TestAmerica</a:t>
            </a:r>
            <a:r>
              <a:rPr lang="en-US" sz="800" dirty="0" smtClean="0">
                <a:latin typeface="Arial" panose="020B0604020202020204" pitchFamily="34" charset="0"/>
              </a:rPr>
              <a:t> SERDP Poster 2017</a:t>
            </a:r>
            <a:endParaRPr lang="en-US" sz="800" dirty="0">
              <a:latin typeface="Arial" panose="020B0604020202020204" pitchFamily="34" charset="0"/>
            </a:endParaRPr>
          </a:p>
        </p:txBody>
      </p:sp>
    </p:spTree>
    <p:extLst>
      <p:ext uri="{BB962C8B-B14F-4D97-AF65-F5344CB8AC3E}">
        <p14:creationId xmlns:p14="http://schemas.microsoft.com/office/powerpoint/2010/main" val="34170900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ltGray">
          <a:xfrm>
            <a:off x="0" y="3860800"/>
            <a:ext cx="9144000" cy="2119313"/>
          </a:xfrm>
          <a:prstGeom prst="rect">
            <a:avLst/>
          </a:prstGeom>
          <a:solidFill>
            <a:srgbClr val="006DA3"/>
          </a:solidFill>
          <a:ln>
            <a:noFill/>
          </a:ln>
          <a:effectLst/>
          <a:extLst/>
        </p:spPr>
        <p:txBody>
          <a:bodyPr wrap="none" anchor="ctr"/>
          <a:lstStyle/>
          <a:p>
            <a:endParaRPr lang="en-AU" dirty="0"/>
          </a:p>
        </p:txBody>
      </p:sp>
      <p:sp>
        <p:nvSpPr>
          <p:cNvPr id="5" name="Rectangle 19"/>
          <p:cNvSpPr txBox="1">
            <a:spLocks noChangeArrowheads="1"/>
          </p:cNvSpPr>
          <p:nvPr/>
        </p:nvSpPr>
        <p:spPr bwMode="white">
          <a:xfrm>
            <a:off x="543450" y="4799013"/>
            <a:ext cx="77406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r>
              <a:rPr lang="en-US" kern="0" dirty="0" smtClean="0">
                <a:solidFill>
                  <a:schemeClr val="bg1"/>
                </a:solidFill>
                <a:latin typeface="Arial Black" panose="020B0A04020102020204" pitchFamily="34" charset="0"/>
              </a:rPr>
              <a:t>Overview of CT’s PFAS Action Plan</a:t>
            </a:r>
          </a:p>
        </p:txBody>
      </p:sp>
      <p:grpSp>
        <p:nvGrpSpPr>
          <p:cNvPr id="16" name="Group 15"/>
          <p:cNvGrpSpPr/>
          <p:nvPr/>
        </p:nvGrpSpPr>
        <p:grpSpPr>
          <a:xfrm>
            <a:off x="477577" y="3395328"/>
            <a:ext cx="973667" cy="973667"/>
            <a:chOff x="4085166" y="4159104"/>
            <a:chExt cx="973667" cy="973667"/>
          </a:xfrm>
          <a:solidFill>
            <a:schemeClr val="bg1">
              <a:lumMod val="85000"/>
            </a:schemeClr>
          </a:solidFill>
        </p:grpSpPr>
        <p:sp>
          <p:nvSpPr>
            <p:cNvPr id="17" name="Rectangle 16"/>
            <p:cNvSpPr/>
            <p:nvPr/>
          </p:nvSpPr>
          <p:spPr>
            <a:xfrm>
              <a:off x="4085166" y="4159104"/>
              <a:ext cx="973667" cy="973667"/>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a:grpFill/>
          </p:spPr>
        </p:pic>
      </p:grpSp>
      <p:grpSp>
        <p:nvGrpSpPr>
          <p:cNvPr id="26" name="Group 25"/>
          <p:cNvGrpSpPr/>
          <p:nvPr/>
        </p:nvGrpSpPr>
        <p:grpSpPr>
          <a:xfrm>
            <a:off x="5917459" y="3389302"/>
            <a:ext cx="973667" cy="973668"/>
            <a:chOff x="4307975" y="4455834"/>
            <a:chExt cx="973667" cy="973668"/>
          </a:xfrm>
          <a:solidFill>
            <a:schemeClr val="bg1">
              <a:lumMod val="85000"/>
            </a:schemeClr>
          </a:solidFill>
        </p:grpSpPr>
        <p:sp>
          <p:nvSpPr>
            <p:cNvPr id="27" name="Rectangle 26"/>
            <p:cNvSpPr/>
            <p:nvPr/>
          </p:nvSpPr>
          <p:spPr>
            <a:xfrm>
              <a:off x="4307975" y="4455834"/>
              <a:ext cx="973667" cy="973668"/>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501"/>
            <a:stretch/>
          </p:blipFill>
          <p:spPr>
            <a:xfrm>
              <a:off x="4413692" y="4468144"/>
              <a:ext cx="766585" cy="896444"/>
            </a:xfrm>
            <a:prstGeom prst="rect">
              <a:avLst/>
            </a:prstGeom>
            <a:grpFill/>
          </p:spPr>
        </p:pic>
      </p:grpSp>
      <p:grpSp>
        <p:nvGrpSpPr>
          <p:cNvPr id="32" name="Group 31"/>
          <p:cNvGrpSpPr/>
          <p:nvPr/>
        </p:nvGrpSpPr>
        <p:grpSpPr>
          <a:xfrm>
            <a:off x="7594823" y="3395328"/>
            <a:ext cx="973667" cy="973666"/>
            <a:chOff x="2433964" y="4438558"/>
            <a:chExt cx="973667" cy="973666"/>
          </a:xfrm>
          <a:solidFill>
            <a:schemeClr val="bg1">
              <a:lumMod val="85000"/>
            </a:schemeClr>
          </a:solidFill>
        </p:grpSpPr>
        <p:sp>
          <p:nvSpPr>
            <p:cNvPr id="33" name="Rectangle 32"/>
            <p:cNvSpPr/>
            <p:nvPr/>
          </p:nvSpPr>
          <p:spPr>
            <a:xfrm>
              <a:off x="2433964" y="4438558"/>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425" y="4600203"/>
              <a:ext cx="766461" cy="663503"/>
            </a:xfrm>
            <a:prstGeom prst="rect">
              <a:avLst/>
            </a:prstGeom>
            <a:grpFill/>
          </p:spPr>
        </p:pic>
      </p:grpSp>
      <p:grpSp>
        <p:nvGrpSpPr>
          <p:cNvPr id="30" name="Group 29"/>
          <p:cNvGrpSpPr/>
          <p:nvPr/>
        </p:nvGrpSpPr>
        <p:grpSpPr>
          <a:xfrm>
            <a:off x="4035671" y="3410468"/>
            <a:ext cx="974725" cy="973137"/>
            <a:chOff x="2157413" y="1922463"/>
            <a:chExt cx="974725" cy="973137"/>
          </a:xfrm>
        </p:grpSpPr>
        <p:sp>
          <p:nvSpPr>
            <p:cNvPr id="31" name="AutoShape 3"/>
            <p:cNvSpPr>
              <a:spLocks noChangeAspect="1" noChangeArrowheads="1" noTextEdit="1"/>
            </p:cNvSpPr>
            <p:nvPr/>
          </p:nvSpPr>
          <p:spPr bwMode="auto">
            <a:xfrm>
              <a:off x="2157413" y="1922463"/>
              <a:ext cx="9747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5"/>
            <p:cNvSpPr>
              <a:spLocks noChangeArrowheads="1"/>
            </p:cNvSpPr>
            <p:nvPr/>
          </p:nvSpPr>
          <p:spPr bwMode="auto">
            <a:xfrm>
              <a:off x="2159001" y="1924050"/>
              <a:ext cx="971550" cy="969962"/>
            </a:xfrm>
            <a:prstGeom prst="rect">
              <a:avLst/>
            </a:prstGeom>
            <a:solidFill>
              <a:srgbClr val="8DC63F"/>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2251076" y="2016125"/>
              <a:ext cx="787400" cy="741363"/>
              <a:chOff x="2251076" y="2016125"/>
              <a:chExt cx="787400" cy="741363"/>
            </a:xfrm>
          </p:grpSpPr>
          <p:sp>
            <p:nvSpPr>
              <p:cNvPr id="40" name="Freeform 6"/>
              <p:cNvSpPr>
                <a:spLocks/>
              </p:cNvSpPr>
              <p:nvPr/>
            </p:nvSpPr>
            <p:spPr bwMode="auto">
              <a:xfrm>
                <a:off x="2281238" y="2016125"/>
                <a:ext cx="757238" cy="241300"/>
              </a:xfrm>
              <a:custGeom>
                <a:avLst/>
                <a:gdLst>
                  <a:gd name="T0" fmla="*/ 635 w 15875"/>
                  <a:gd name="T1" fmla="*/ 5054 h 5054"/>
                  <a:gd name="T2" fmla="*/ 15240 w 15875"/>
                  <a:gd name="T3" fmla="*/ 5054 h 5054"/>
                  <a:gd name="T4" fmla="*/ 15240 w 15875"/>
                  <a:gd name="T5" fmla="*/ 4419 h 5054"/>
                  <a:gd name="T6" fmla="*/ 15875 w 15875"/>
                  <a:gd name="T7" fmla="*/ 4419 h 5054"/>
                  <a:gd name="T8" fmla="*/ 15875 w 15875"/>
                  <a:gd name="T9" fmla="*/ 3784 h 5054"/>
                  <a:gd name="T10" fmla="*/ 7636 w 15875"/>
                  <a:gd name="T11" fmla="*/ 0 h 5054"/>
                  <a:gd name="T12" fmla="*/ 0 w 15875"/>
                  <a:gd name="T13" fmla="*/ 3784 h 5054"/>
                  <a:gd name="T14" fmla="*/ 0 w 15875"/>
                  <a:gd name="T15" fmla="*/ 4419 h 5054"/>
                  <a:gd name="T16" fmla="*/ 635 w 15875"/>
                  <a:gd name="T17" fmla="*/ 4419 h 5054"/>
                  <a:gd name="T18" fmla="*/ 635 w 15875"/>
                  <a:gd name="T19" fmla="*/ 5054 h 5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75" h="5054">
                    <a:moveTo>
                      <a:pt x="635" y="5054"/>
                    </a:moveTo>
                    <a:lnTo>
                      <a:pt x="15240" y="5054"/>
                    </a:lnTo>
                    <a:lnTo>
                      <a:pt x="15240" y="4419"/>
                    </a:lnTo>
                    <a:lnTo>
                      <a:pt x="15875" y="4419"/>
                    </a:lnTo>
                    <a:lnTo>
                      <a:pt x="15875" y="3784"/>
                    </a:lnTo>
                    <a:lnTo>
                      <a:pt x="7636" y="0"/>
                    </a:lnTo>
                    <a:lnTo>
                      <a:pt x="0" y="3784"/>
                    </a:lnTo>
                    <a:lnTo>
                      <a:pt x="0" y="4419"/>
                    </a:lnTo>
                    <a:lnTo>
                      <a:pt x="635" y="4419"/>
                    </a:lnTo>
                    <a:lnTo>
                      <a:pt x="635" y="50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p:nvSpPr>
            <p:spPr bwMode="auto">
              <a:xfrm>
                <a:off x="2311401" y="2287588"/>
                <a:ext cx="666750" cy="363537"/>
              </a:xfrm>
              <a:custGeom>
                <a:avLst/>
                <a:gdLst>
                  <a:gd name="T0" fmla="*/ 1270 w 13970"/>
                  <a:gd name="T1" fmla="*/ 0 h 7620"/>
                  <a:gd name="T2" fmla="*/ 3175 w 13970"/>
                  <a:gd name="T3" fmla="*/ 0 h 7620"/>
                  <a:gd name="T4" fmla="*/ 3175 w 13970"/>
                  <a:gd name="T5" fmla="*/ 6350 h 7620"/>
                  <a:gd name="T6" fmla="*/ 4445 w 13970"/>
                  <a:gd name="T7" fmla="*/ 6350 h 7620"/>
                  <a:gd name="T8" fmla="*/ 4445 w 13970"/>
                  <a:gd name="T9" fmla="*/ 0 h 7620"/>
                  <a:gd name="T10" fmla="*/ 6350 w 13970"/>
                  <a:gd name="T11" fmla="*/ 0 h 7620"/>
                  <a:gd name="T12" fmla="*/ 6350 w 13970"/>
                  <a:gd name="T13" fmla="*/ 6350 h 7620"/>
                  <a:gd name="T14" fmla="*/ 7620 w 13970"/>
                  <a:gd name="T15" fmla="*/ 6350 h 7620"/>
                  <a:gd name="T16" fmla="*/ 7620 w 13970"/>
                  <a:gd name="T17" fmla="*/ 0 h 7620"/>
                  <a:gd name="T18" fmla="*/ 9525 w 13970"/>
                  <a:gd name="T19" fmla="*/ 0 h 7620"/>
                  <a:gd name="T20" fmla="*/ 9525 w 13970"/>
                  <a:gd name="T21" fmla="*/ 6350 h 7620"/>
                  <a:gd name="T22" fmla="*/ 10795 w 13970"/>
                  <a:gd name="T23" fmla="*/ 6350 h 7620"/>
                  <a:gd name="T24" fmla="*/ 10795 w 13970"/>
                  <a:gd name="T25" fmla="*/ 0 h 7620"/>
                  <a:gd name="T26" fmla="*/ 12700 w 13970"/>
                  <a:gd name="T27" fmla="*/ 0 h 7620"/>
                  <a:gd name="T28" fmla="*/ 12700 w 13970"/>
                  <a:gd name="T29" fmla="*/ 6350 h 7620"/>
                  <a:gd name="T30" fmla="*/ 13970 w 13970"/>
                  <a:gd name="T31" fmla="*/ 6350 h 7620"/>
                  <a:gd name="T32" fmla="*/ 13970 w 13970"/>
                  <a:gd name="T33" fmla="*/ 7620 h 7620"/>
                  <a:gd name="T34" fmla="*/ 0 w 13970"/>
                  <a:gd name="T35" fmla="*/ 7620 h 7620"/>
                  <a:gd name="T36" fmla="*/ 0 w 13970"/>
                  <a:gd name="T37" fmla="*/ 6350 h 7620"/>
                  <a:gd name="T38" fmla="*/ 1270 w 13970"/>
                  <a:gd name="T39" fmla="*/ 6350 h 7620"/>
                  <a:gd name="T40" fmla="*/ 1270 w 13970"/>
                  <a:gd name="T41" fmla="*/ 0 h 7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70" h="7620">
                    <a:moveTo>
                      <a:pt x="1270" y="0"/>
                    </a:moveTo>
                    <a:lnTo>
                      <a:pt x="3175" y="0"/>
                    </a:lnTo>
                    <a:lnTo>
                      <a:pt x="3175" y="6350"/>
                    </a:lnTo>
                    <a:lnTo>
                      <a:pt x="4445" y="6350"/>
                    </a:lnTo>
                    <a:lnTo>
                      <a:pt x="4445" y="0"/>
                    </a:lnTo>
                    <a:lnTo>
                      <a:pt x="6350" y="0"/>
                    </a:lnTo>
                    <a:lnTo>
                      <a:pt x="6350" y="6350"/>
                    </a:lnTo>
                    <a:lnTo>
                      <a:pt x="7620" y="6350"/>
                    </a:lnTo>
                    <a:lnTo>
                      <a:pt x="7620" y="0"/>
                    </a:lnTo>
                    <a:lnTo>
                      <a:pt x="9525" y="0"/>
                    </a:lnTo>
                    <a:lnTo>
                      <a:pt x="9525" y="6350"/>
                    </a:lnTo>
                    <a:lnTo>
                      <a:pt x="10795" y="6350"/>
                    </a:lnTo>
                    <a:lnTo>
                      <a:pt x="10795" y="0"/>
                    </a:lnTo>
                    <a:lnTo>
                      <a:pt x="12700" y="0"/>
                    </a:lnTo>
                    <a:lnTo>
                      <a:pt x="12700" y="6350"/>
                    </a:lnTo>
                    <a:lnTo>
                      <a:pt x="13970" y="6350"/>
                    </a:lnTo>
                    <a:lnTo>
                      <a:pt x="13970" y="7620"/>
                    </a:lnTo>
                    <a:lnTo>
                      <a:pt x="0" y="7620"/>
                    </a:lnTo>
                    <a:lnTo>
                      <a:pt x="0" y="6350"/>
                    </a:lnTo>
                    <a:lnTo>
                      <a:pt x="1270" y="6350"/>
                    </a:lnTo>
                    <a:lnTo>
                      <a:pt x="127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8"/>
              <p:cNvSpPr>
                <a:spLocks noChangeArrowheads="1"/>
              </p:cNvSpPr>
              <p:nvPr/>
            </p:nvSpPr>
            <p:spPr bwMode="auto">
              <a:xfrm>
                <a:off x="2251076" y="2681288"/>
                <a:ext cx="787400" cy="76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2226124" y="3401246"/>
            <a:ext cx="973667" cy="973666"/>
            <a:chOff x="493739" y="4438557"/>
            <a:chExt cx="973667" cy="973666"/>
          </a:xfrm>
          <a:solidFill>
            <a:schemeClr val="bg1">
              <a:lumMod val="85000"/>
            </a:schemeClr>
          </a:solidFill>
        </p:grpSpPr>
        <p:sp>
          <p:nvSpPr>
            <p:cNvPr id="44" name="Rectangle 43"/>
            <p:cNvSpPr/>
            <p:nvPr/>
          </p:nvSpPr>
          <p:spPr>
            <a:xfrm>
              <a:off x="493739" y="4438557"/>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29" y="4539299"/>
              <a:ext cx="539555" cy="788810"/>
            </a:xfrm>
            <a:prstGeom prst="rect">
              <a:avLst/>
            </a:prstGeom>
            <a:grpFill/>
          </p:spPr>
        </p:pic>
      </p:grpSp>
    </p:spTree>
    <p:extLst>
      <p:ext uri="{BB962C8B-B14F-4D97-AF65-F5344CB8AC3E}">
        <p14:creationId xmlns:p14="http://schemas.microsoft.com/office/powerpoint/2010/main" val="38940135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dirty="0" smtClean="0">
                <a:cs typeface="Arial" panose="020B0604020202020204" pitchFamily="34" charset="0"/>
              </a:rPr>
              <a:t>CONNECTICUT</a:t>
            </a:r>
            <a:r>
              <a:rPr lang="en-US" dirty="0" smtClean="0">
                <a:cs typeface="Arial" panose="020B0604020202020204" pitchFamily="34" charset="0"/>
              </a:rPr>
              <a:t> </a:t>
            </a:r>
            <a:r>
              <a:rPr lang="en-US" b="1" dirty="0" smtClean="0">
                <a:cs typeface="Arial" panose="020B0604020202020204" pitchFamily="34" charset="0"/>
              </a:rPr>
              <a:t>DEPARTMENT </a:t>
            </a:r>
            <a:r>
              <a:rPr lang="en-US" b="1" dirty="0" smtClean="0">
                <a:latin typeface="Lucida Calligraphy" panose="03010101010101010101" pitchFamily="66" charset="0"/>
                <a:cs typeface="Arial" panose="020B0604020202020204" pitchFamily="34" charset="0"/>
              </a:rPr>
              <a:t>of</a:t>
            </a:r>
            <a:r>
              <a:rPr lang="en-US" b="1" dirty="0" smtClean="0">
                <a:cs typeface="Arial" panose="020B0604020202020204" pitchFamily="34" charset="0"/>
              </a:rPr>
              <a:t>  PUBLIC HEALTH</a:t>
            </a:r>
          </a:p>
        </p:txBody>
      </p:sp>
      <p:sp>
        <p:nvSpPr>
          <p:cNvPr id="5" name="Slide Number Placeholder 4"/>
          <p:cNvSpPr>
            <a:spLocks noGrp="1"/>
          </p:cNvSpPr>
          <p:nvPr>
            <p:ph type="sldNum" sz="quarter" idx="12"/>
          </p:nvPr>
        </p:nvSpPr>
        <p:spPr/>
        <p:txBody>
          <a:bodyPr/>
          <a:lstStyle/>
          <a:p>
            <a:fld id="{6A916F42-3B8C-47A1-B86D-0FFEB9E864B9}" type="slidenum">
              <a:rPr lang="en-US" smtClean="0"/>
              <a:t>33</a:t>
            </a:fld>
            <a:endParaRPr lang="en-US" dirty="0"/>
          </a:p>
        </p:txBody>
      </p:sp>
      <p:sp>
        <p:nvSpPr>
          <p:cNvPr id="2" name="TextBox 1"/>
          <p:cNvSpPr txBox="1"/>
          <p:nvPr/>
        </p:nvSpPr>
        <p:spPr>
          <a:xfrm>
            <a:off x="2806959" y="3929635"/>
            <a:ext cx="35298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CT Chapter AHMP</a:t>
            </a:r>
          </a:p>
          <a:p>
            <a:pPr algn="ctr"/>
            <a:r>
              <a:rPr lang="en-US" sz="1200" b="1" dirty="0"/>
              <a:t>December 4, 2019</a:t>
            </a:r>
          </a:p>
          <a:p>
            <a:endParaRPr lang="en-US" sz="1200" dirty="0"/>
          </a:p>
        </p:txBody>
      </p:sp>
    </p:spTree>
    <p:extLst>
      <p:ext uri="{BB962C8B-B14F-4D97-AF65-F5344CB8AC3E}">
        <p14:creationId xmlns:p14="http://schemas.microsoft.com/office/powerpoint/2010/main" val="2113960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4294967295"/>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5" name="Slide Number Placeholder 4"/>
          <p:cNvSpPr>
            <a:spLocks noGrp="1"/>
          </p:cNvSpPr>
          <p:nvPr>
            <p:ph type="sldNum" sz="quarter" idx="4294967295"/>
          </p:nvPr>
        </p:nvSpPr>
        <p:spPr/>
        <p:txBody>
          <a:bodyPr/>
          <a:lstStyle/>
          <a:p>
            <a:fld id="{6A916F42-3B8C-47A1-B86D-0FFEB9E864B9}" type="slidenum">
              <a:rPr lang="en-US" smtClean="0"/>
              <a:t>34</a:t>
            </a:fld>
            <a:endParaRPr lang="en-US" dirty="0"/>
          </a:p>
        </p:txBody>
      </p:sp>
      <p:sp>
        <p:nvSpPr>
          <p:cNvPr id="7" name="Rounded Rectangle 6"/>
          <p:cNvSpPr/>
          <p:nvPr/>
        </p:nvSpPr>
        <p:spPr>
          <a:xfrm>
            <a:off x="1190625" y="1694606"/>
            <a:ext cx="6792328" cy="3414713"/>
          </a:xfrm>
          <a:prstGeom prst="roundRect">
            <a:avLst/>
          </a:prstGeom>
          <a:solidFill>
            <a:srgbClr val="282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Arial" panose="020B0604020202020204" pitchFamily="34" charset="0"/>
              <a:buChar char="•"/>
            </a:pPr>
            <a:r>
              <a:rPr lang="en-US" sz="3000" dirty="0">
                <a:solidFill>
                  <a:schemeClr val="bg1"/>
                </a:solidFill>
              </a:rPr>
              <a:t>Action Plan Time Line</a:t>
            </a:r>
            <a:endParaRPr lang="en-US" sz="3000" dirty="0">
              <a:solidFill>
                <a:schemeClr val="bg1"/>
              </a:solidFill>
            </a:endParaRPr>
          </a:p>
          <a:p>
            <a:pPr marL="257175" indent="-257175">
              <a:buFont typeface="Arial" panose="020B0604020202020204" pitchFamily="34" charset="0"/>
              <a:buChar char="•"/>
            </a:pPr>
            <a:r>
              <a:rPr lang="en-US" sz="3000" dirty="0">
                <a:solidFill>
                  <a:schemeClr val="bg1"/>
                </a:solidFill>
              </a:rPr>
              <a:t>PFAS Task Force Action Plan Items</a:t>
            </a:r>
          </a:p>
          <a:p>
            <a:pPr marL="257175" indent="-257175">
              <a:buFont typeface="Arial" panose="020B0604020202020204" pitchFamily="34" charset="0"/>
              <a:buChar char="•"/>
            </a:pPr>
            <a:r>
              <a:rPr lang="en-US" sz="3000" dirty="0">
                <a:solidFill>
                  <a:schemeClr val="bg1"/>
                </a:solidFill>
              </a:rPr>
              <a:t>Drinking Water Actions</a:t>
            </a:r>
          </a:p>
          <a:p>
            <a:pPr marL="257175" indent="-257175">
              <a:buFont typeface="Arial" panose="020B0604020202020204" pitchFamily="34" charset="0"/>
              <a:buChar char="•"/>
            </a:pPr>
            <a:r>
              <a:rPr lang="en-US" sz="3000" dirty="0">
                <a:solidFill>
                  <a:schemeClr val="bg1"/>
                </a:solidFill>
              </a:rPr>
              <a:t>Public Comment Summary</a:t>
            </a:r>
          </a:p>
          <a:p>
            <a:pPr marL="257175" indent="-257175">
              <a:buFont typeface="Arial" panose="020B0604020202020204" pitchFamily="34" charset="0"/>
              <a:buChar char="•"/>
            </a:pPr>
            <a:r>
              <a:rPr lang="en-US" sz="3000" dirty="0">
                <a:solidFill>
                  <a:schemeClr val="bg1"/>
                </a:solidFill>
              </a:rPr>
              <a:t>Next Steps</a:t>
            </a:r>
            <a:endParaRPr lang="en-US" sz="3000" dirty="0">
              <a:solidFill>
                <a:schemeClr val="bg1"/>
              </a:solidFill>
            </a:endParaRPr>
          </a:p>
        </p:txBody>
      </p:sp>
    </p:spTree>
    <p:extLst>
      <p:ext uri="{BB962C8B-B14F-4D97-AF65-F5344CB8AC3E}">
        <p14:creationId xmlns:p14="http://schemas.microsoft.com/office/powerpoint/2010/main" val="318813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3" name="Slide Number Placeholder 2"/>
          <p:cNvSpPr>
            <a:spLocks noGrp="1"/>
          </p:cNvSpPr>
          <p:nvPr>
            <p:ph type="sldNum" sz="quarter" idx="12"/>
          </p:nvPr>
        </p:nvSpPr>
        <p:spPr/>
        <p:txBody>
          <a:bodyPr/>
          <a:lstStyle/>
          <a:p>
            <a:fld id="{6A916F42-3B8C-47A1-B86D-0FFEB9E864B9}" type="slidenum">
              <a:rPr lang="en-US" smtClean="0"/>
              <a:t>35</a:t>
            </a:fld>
            <a:endParaRPr lang="en-US" dirty="0"/>
          </a:p>
        </p:txBody>
      </p:sp>
      <p:sp>
        <p:nvSpPr>
          <p:cNvPr id="4" name="Title 3"/>
          <p:cNvSpPr>
            <a:spLocks noGrp="1"/>
          </p:cNvSpPr>
          <p:nvPr>
            <p:ph type="title"/>
          </p:nvPr>
        </p:nvSpPr>
        <p:spPr/>
        <p:txBody>
          <a:bodyPr/>
          <a:lstStyle/>
          <a:p>
            <a:r>
              <a:rPr lang="en-US" dirty="0" smtClean="0"/>
              <a:t>PFAS Task Force  Initiated by Governor Lamont</a:t>
            </a:r>
            <a:endParaRPr lang="en-US" dirty="0"/>
          </a:p>
        </p:txBody>
      </p:sp>
      <p:sp>
        <p:nvSpPr>
          <p:cNvPr id="5"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algn="ctr" defTabSz="933450">
              <a:lnSpc>
                <a:spcPct val="90000"/>
              </a:lnSpc>
              <a:spcAft>
                <a:spcPct val="35000"/>
              </a:spcAft>
            </a:pPr>
            <a:r>
              <a:rPr lang="en-US" sz="3000" b="1" dirty="0"/>
              <a:t>July 8</a:t>
            </a:r>
            <a:r>
              <a:rPr lang="en-US" sz="3000" b="1"/>
              <a:t>, 2019 </a:t>
            </a:r>
            <a:r>
              <a:rPr lang="en-US" sz="3000" b="1" dirty="0"/>
              <a:t>Letter</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Develop a State Agency Task Force</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Identify impacts to human health and environment</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Listen to stakeholders </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Identify actions to address impacts</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3 Focus Areas: - Human Health, Pollution Prevention, and Remediation.  Common element: communication</a:t>
            </a:r>
          </a:p>
          <a:p>
            <a:pPr marL="385763" indent="-385763" defTabSz="933450">
              <a:lnSpc>
                <a:spcPct val="90000"/>
              </a:lnSpc>
              <a:spcAft>
                <a:spcPct val="35000"/>
              </a:spcAft>
              <a:buFont typeface="Arial" panose="020B0604020202020204" pitchFamily="34" charset="0"/>
              <a:buChar char="•"/>
            </a:pPr>
            <a:r>
              <a:rPr lang="en-US" sz="2100" dirty="0">
                <a:solidFill>
                  <a:schemeClr val="tx1"/>
                </a:solidFill>
              </a:rPr>
              <a:t>New and </a:t>
            </a:r>
            <a:r>
              <a:rPr lang="en-US" sz="2100" dirty="0">
                <a:solidFill>
                  <a:schemeClr val="tx1"/>
                </a:solidFill>
              </a:rPr>
              <a:t>c</a:t>
            </a:r>
            <a:r>
              <a:rPr lang="en-US" sz="2100" dirty="0">
                <a:solidFill>
                  <a:schemeClr val="tx1"/>
                </a:solidFill>
              </a:rPr>
              <a:t>hallenging contaminant</a:t>
            </a:r>
          </a:p>
          <a:p>
            <a:pPr marL="385763" indent="-385763" defTabSz="933450">
              <a:lnSpc>
                <a:spcPct val="90000"/>
              </a:lnSpc>
              <a:spcAft>
                <a:spcPct val="35000"/>
              </a:spcAft>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56849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883560" y="3649751"/>
            <a:ext cx="1308926" cy="64437"/>
          </a:xfrm>
          <a:prstGeom prst="rect">
            <a:avLst/>
          </a:prstGeom>
          <a:solidFill>
            <a:srgbClr val="28276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solidFill>
                <a:prstClr val="white"/>
              </a:solidFill>
            </a:endParaRPr>
          </a:p>
        </p:txBody>
      </p:sp>
      <p:sp>
        <p:nvSpPr>
          <p:cNvPr id="31" name="Rectangle 30"/>
          <p:cNvSpPr/>
          <p:nvPr/>
        </p:nvSpPr>
        <p:spPr>
          <a:xfrm>
            <a:off x="3969361" y="3649158"/>
            <a:ext cx="1223125" cy="65622"/>
          </a:xfrm>
          <a:prstGeom prst="rect">
            <a:avLst/>
          </a:prstGeom>
          <a:solidFill>
            <a:srgbClr val="28276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solidFill>
                <a:prstClr val="white"/>
              </a:solidFill>
            </a:endParaRPr>
          </a:p>
        </p:txBody>
      </p:sp>
      <p:sp>
        <p:nvSpPr>
          <p:cNvPr id="29" name="Rectangle 28"/>
          <p:cNvSpPr/>
          <p:nvPr/>
        </p:nvSpPr>
        <p:spPr>
          <a:xfrm>
            <a:off x="5212081" y="3649158"/>
            <a:ext cx="2480807" cy="6562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solidFill>
                <a:prstClr val="white"/>
              </a:solidFill>
            </a:endParaRPr>
          </a:p>
        </p:txBody>
      </p:sp>
      <p:sp>
        <p:nvSpPr>
          <p:cNvPr id="24" name="Rectangle 23"/>
          <p:cNvSpPr/>
          <p:nvPr/>
        </p:nvSpPr>
        <p:spPr>
          <a:xfrm>
            <a:off x="1453240" y="3650654"/>
            <a:ext cx="2458533" cy="62632"/>
          </a:xfrm>
          <a:prstGeom prst="rect">
            <a:avLst/>
          </a:prstGeom>
          <a:solidFill>
            <a:srgbClr val="28276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solidFill>
                <a:prstClr val="white"/>
              </a:solidFill>
            </a:endParaRPr>
          </a:p>
        </p:txBody>
      </p:sp>
      <p:sp>
        <p:nvSpPr>
          <p:cNvPr id="22" name="Title 21"/>
          <p:cNvSpPr>
            <a:spLocks noGrp="1"/>
          </p:cNvSpPr>
          <p:nvPr>
            <p:ph type="title"/>
          </p:nvPr>
        </p:nvSpPr>
        <p:spPr>
          <a:xfrm>
            <a:off x="1119188" y="1131094"/>
            <a:ext cx="6792328" cy="341552"/>
          </a:xfrm>
        </p:spPr>
        <p:txBody>
          <a:bodyPr>
            <a:noAutofit/>
          </a:bodyPr>
          <a:lstStyle/>
          <a:p>
            <a:r>
              <a:rPr lang="en-US" dirty="0" smtClean="0"/>
              <a:t>Action Plan Timeline</a:t>
            </a:r>
            <a:endParaRPr lang="en-US" dirty="0"/>
          </a:p>
        </p:txBody>
      </p:sp>
      <p:sp>
        <p:nvSpPr>
          <p:cNvPr id="4" name="Footer Placeholder 3"/>
          <p:cNvSpPr>
            <a:spLocks noGrp="1"/>
          </p:cNvSpPr>
          <p:nvPr>
            <p:ph type="ftr" sz="quarter" idx="4294967295"/>
          </p:nvPr>
        </p:nvSpPr>
        <p:spPr>
          <a:xfrm>
            <a:off x="2806958" y="5527350"/>
            <a:ext cx="4012901" cy="397681"/>
          </a:xfrm>
        </p:spPr>
        <p:txBody>
          <a:bodyPr/>
          <a:lstStyle/>
          <a:p>
            <a:r>
              <a:rPr lang="en-US" dirty="0" smtClean="0">
                <a:solidFill>
                  <a:prstClr val="white"/>
                </a:solidFill>
              </a:rPr>
              <a:t>DEPARTMENT </a:t>
            </a:r>
            <a:r>
              <a:rPr lang="en-US" dirty="0" smtClean="0">
                <a:solidFill>
                  <a:prstClr val="white"/>
                </a:solidFill>
                <a:latin typeface="Lucida Calligraphy" panose="03010101010101010101" pitchFamily="66" charset="0"/>
              </a:rPr>
              <a:t>of </a:t>
            </a:r>
            <a:r>
              <a:rPr lang="en-US" dirty="0" smtClean="0">
                <a:solidFill>
                  <a:prstClr val="white"/>
                </a:solidFill>
              </a:rPr>
              <a:t> PUBLIC HEALTH</a:t>
            </a:r>
          </a:p>
          <a:p>
            <a:r>
              <a:rPr lang="en-US" dirty="0" smtClean="0">
                <a:solidFill>
                  <a:prstClr val="white"/>
                </a:solidFill>
              </a:rPr>
              <a:t>DEPARTMENT </a:t>
            </a:r>
            <a:r>
              <a:rPr lang="en-US" dirty="0" smtClean="0">
                <a:solidFill>
                  <a:prstClr val="white"/>
                </a:solidFill>
                <a:latin typeface="Lucida Calligraphy" panose="03010101010101010101" pitchFamily="66" charset="0"/>
              </a:rPr>
              <a:t>of </a:t>
            </a:r>
            <a:r>
              <a:rPr lang="en-US" dirty="0" smtClean="0">
                <a:solidFill>
                  <a:prstClr val="white"/>
                </a:solidFill>
              </a:rPr>
              <a:t>ENERGY AND ENVIRONMENTAL PROTECTION</a:t>
            </a:r>
          </a:p>
        </p:txBody>
      </p:sp>
      <p:sp>
        <p:nvSpPr>
          <p:cNvPr id="5" name="Slide Number Placeholder 4"/>
          <p:cNvSpPr>
            <a:spLocks noGrp="1"/>
          </p:cNvSpPr>
          <p:nvPr>
            <p:ph type="sldNum" sz="quarter" idx="4294967295"/>
          </p:nvPr>
        </p:nvSpPr>
        <p:spPr/>
        <p:txBody>
          <a:bodyPr/>
          <a:lstStyle/>
          <a:p>
            <a:fld id="{6A916F42-3B8C-47A1-B86D-0FFEB9E864B9}" type="slidenum">
              <a:rPr lang="en-US" smtClean="0">
                <a:solidFill>
                  <a:prstClr val="white"/>
                </a:solidFill>
              </a:rPr>
              <a:pPr/>
              <a:t>36</a:t>
            </a:fld>
            <a:endParaRPr lang="en-US" dirty="0">
              <a:solidFill>
                <a:prstClr val="white"/>
              </a:solidFill>
            </a:endParaRPr>
          </a:p>
        </p:txBody>
      </p:sp>
      <p:sp>
        <p:nvSpPr>
          <p:cNvPr id="26" name="Rectangle 25"/>
          <p:cNvSpPr/>
          <p:nvPr/>
        </p:nvSpPr>
        <p:spPr>
          <a:xfrm>
            <a:off x="5768602" y="2033103"/>
            <a:ext cx="1195210" cy="1421928"/>
          </a:xfrm>
          <a:prstGeom prst="rect">
            <a:avLst/>
          </a:prstGeom>
        </p:spPr>
        <p:txBody>
          <a:bodyPr wrap="square">
            <a:spAutoFit/>
          </a:bodyPr>
          <a:lstStyle/>
          <a:p>
            <a:pPr algn="ctr">
              <a:lnSpc>
                <a:spcPct val="90000"/>
              </a:lnSpc>
            </a:pPr>
            <a:r>
              <a:rPr lang="en-US" sz="1200" dirty="0">
                <a:solidFill>
                  <a:srgbClr val="282761"/>
                </a:solidFill>
              </a:rPr>
              <a:t>Task Force chairs submit </a:t>
            </a:r>
            <a:r>
              <a:rPr lang="en-US" sz="1200" b="1" dirty="0">
                <a:solidFill>
                  <a:srgbClr val="282761"/>
                </a:solidFill>
              </a:rPr>
              <a:t>DRAFT </a:t>
            </a:r>
            <a:r>
              <a:rPr lang="en-US" sz="1200" dirty="0">
                <a:solidFill>
                  <a:srgbClr val="282761"/>
                </a:solidFill>
              </a:rPr>
              <a:t>PFAS Action Plan to Governor Lamont</a:t>
            </a:r>
          </a:p>
          <a:p>
            <a:pPr marL="214313" indent="-214313" algn="ctr">
              <a:lnSpc>
                <a:spcPct val="90000"/>
              </a:lnSpc>
              <a:buFont typeface="Calibri" panose="020F0502020204030204" pitchFamily="34" charset="0"/>
              <a:buChar char="-"/>
            </a:pPr>
            <a:endParaRPr lang="en-US" sz="600" dirty="0">
              <a:solidFill>
                <a:srgbClr val="282761"/>
              </a:solidFill>
            </a:endParaRPr>
          </a:p>
          <a:p>
            <a:pPr algn="ctr">
              <a:lnSpc>
                <a:spcPct val="90000"/>
              </a:lnSpc>
            </a:pPr>
            <a:r>
              <a:rPr lang="en-US" sz="1800" b="1" dirty="0">
                <a:solidFill>
                  <a:srgbClr val="0082C8"/>
                </a:solidFill>
              </a:rPr>
              <a:t>10/1</a:t>
            </a:r>
          </a:p>
        </p:txBody>
      </p:sp>
      <p:sp>
        <p:nvSpPr>
          <p:cNvPr id="28" name="Rectangle 27"/>
          <p:cNvSpPr/>
          <p:nvPr/>
        </p:nvSpPr>
        <p:spPr>
          <a:xfrm>
            <a:off x="2058298" y="2220077"/>
            <a:ext cx="1239538" cy="1255728"/>
          </a:xfrm>
          <a:prstGeom prst="rect">
            <a:avLst/>
          </a:prstGeom>
        </p:spPr>
        <p:txBody>
          <a:bodyPr wrap="square">
            <a:spAutoFit/>
          </a:bodyPr>
          <a:lstStyle/>
          <a:p>
            <a:pPr algn="ctr">
              <a:lnSpc>
                <a:spcPct val="90000"/>
              </a:lnSpc>
            </a:pPr>
            <a:r>
              <a:rPr lang="en-US" sz="1200" b="1" dirty="0">
                <a:solidFill>
                  <a:srgbClr val="282761"/>
                </a:solidFill>
              </a:rPr>
              <a:t>Meeting 1</a:t>
            </a:r>
          </a:p>
          <a:p>
            <a:pPr algn="ctr">
              <a:lnSpc>
                <a:spcPct val="90000"/>
              </a:lnSpc>
            </a:pPr>
            <a:r>
              <a:rPr lang="en-US" sz="1200" dirty="0">
                <a:solidFill>
                  <a:srgbClr val="282761"/>
                </a:solidFill>
              </a:rPr>
              <a:t>Convene Task Force and establish committees</a:t>
            </a:r>
          </a:p>
          <a:p>
            <a:pPr algn="ctr">
              <a:lnSpc>
                <a:spcPct val="90000"/>
              </a:lnSpc>
            </a:pPr>
            <a:endParaRPr lang="en-US" sz="600" dirty="0">
              <a:solidFill>
                <a:srgbClr val="282761"/>
              </a:solidFill>
            </a:endParaRPr>
          </a:p>
          <a:p>
            <a:pPr algn="ctr">
              <a:lnSpc>
                <a:spcPct val="90000"/>
              </a:lnSpc>
            </a:pPr>
            <a:r>
              <a:rPr lang="en-US" sz="1800" b="1" dirty="0">
                <a:solidFill>
                  <a:srgbClr val="0082C8"/>
                </a:solidFill>
              </a:rPr>
              <a:t>7/30</a:t>
            </a:r>
          </a:p>
        </p:txBody>
      </p:sp>
      <p:sp>
        <p:nvSpPr>
          <p:cNvPr id="30" name="Rectangle 29"/>
          <p:cNvSpPr/>
          <p:nvPr/>
        </p:nvSpPr>
        <p:spPr>
          <a:xfrm>
            <a:off x="3317704" y="2033102"/>
            <a:ext cx="1323224" cy="1421928"/>
          </a:xfrm>
          <a:prstGeom prst="rect">
            <a:avLst/>
          </a:prstGeom>
        </p:spPr>
        <p:txBody>
          <a:bodyPr wrap="square">
            <a:spAutoFit/>
          </a:bodyPr>
          <a:lstStyle/>
          <a:p>
            <a:pPr algn="ctr">
              <a:lnSpc>
                <a:spcPct val="90000"/>
              </a:lnSpc>
            </a:pPr>
            <a:r>
              <a:rPr lang="en-US" sz="1200" b="1" dirty="0">
                <a:solidFill>
                  <a:srgbClr val="282761"/>
                </a:solidFill>
              </a:rPr>
              <a:t>Meeting 2</a:t>
            </a:r>
          </a:p>
          <a:p>
            <a:pPr algn="ctr">
              <a:lnSpc>
                <a:spcPct val="90000"/>
              </a:lnSpc>
            </a:pPr>
            <a:r>
              <a:rPr lang="en-US" sz="1200" dirty="0">
                <a:solidFill>
                  <a:srgbClr val="282761"/>
                </a:solidFill>
              </a:rPr>
              <a:t>Working session: review committee progress and provide input </a:t>
            </a:r>
          </a:p>
          <a:p>
            <a:pPr marL="214313" indent="-214313" algn="ctr">
              <a:lnSpc>
                <a:spcPct val="90000"/>
              </a:lnSpc>
              <a:buFont typeface="Calibri" panose="020F0502020204030204" pitchFamily="34" charset="0"/>
              <a:buChar char="-"/>
            </a:pPr>
            <a:endParaRPr lang="en-US" sz="600" dirty="0">
              <a:solidFill>
                <a:srgbClr val="282761"/>
              </a:solidFill>
            </a:endParaRPr>
          </a:p>
          <a:p>
            <a:pPr algn="ctr">
              <a:lnSpc>
                <a:spcPct val="90000"/>
              </a:lnSpc>
            </a:pPr>
            <a:r>
              <a:rPr lang="en-US" sz="1800" b="1" dirty="0">
                <a:solidFill>
                  <a:srgbClr val="0082C8"/>
                </a:solidFill>
              </a:rPr>
              <a:t>8/28</a:t>
            </a:r>
          </a:p>
        </p:txBody>
      </p:sp>
      <p:sp>
        <p:nvSpPr>
          <p:cNvPr id="10" name="Oval 9"/>
          <p:cNvSpPr/>
          <p:nvPr/>
        </p:nvSpPr>
        <p:spPr>
          <a:xfrm>
            <a:off x="1396423"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8" name="Oval 37"/>
          <p:cNvSpPr/>
          <p:nvPr/>
        </p:nvSpPr>
        <p:spPr>
          <a:xfrm>
            <a:off x="2547742"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40" name="Oval 39"/>
          <p:cNvSpPr/>
          <p:nvPr/>
        </p:nvSpPr>
        <p:spPr>
          <a:xfrm>
            <a:off x="6242167"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6" name="Rectangle 15"/>
          <p:cNvSpPr/>
          <p:nvPr/>
        </p:nvSpPr>
        <p:spPr>
          <a:xfrm>
            <a:off x="4660797" y="2220077"/>
            <a:ext cx="1114655" cy="1255728"/>
          </a:xfrm>
          <a:prstGeom prst="rect">
            <a:avLst/>
          </a:prstGeom>
        </p:spPr>
        <p:txBody>
          <a:bodyPr wrap="square">
            <a:spAutoFit/>
          </a:bodyPr>
          <a:lstStyle/>
          <a:p>
            <a:pPr algn="ctr">
              <a:lnSpc>
                <a:spcPct val="90000"/>
              </a:lnSpc>
            </a:pPr>
            <a:r>
              <a:rPr lang="en-US" sz="1200" b="1" dirty="0">
                <a:solidFill>
                  <a:srgbClr val="282761"/>
                </a:solidFill>
              </a:rPr>
              <a:t>Meeting 3</a:t>
            </a:r>
          </a:p>
          <a:p>
            <a:pPr algn="ctr">
              <a:lnSpc>
                <a:spcPct val="90000"/>
              </a:lnSpc>
            </a:pPr>
            <a:r>
              <a:rPr lang="en-US" sz="1200" dirty="0">
                <a:solidFill>
                  <a:srgbClr val="282761"/>
                </a:solidFill>
              </a:rPr>
              <a:t>Review and assemble final Action Plan draft</a:t>
            </a:r>
          </a:p>
          <a:p>
            <a:pPr algn="ctr">
              <a:lnSpc>
                <a:spcPct val="90000"/>
              </a:lnSpc>
            </a:pPr>
            <a:endParaRPr lang="en-US" sz="600" dirty="0">
              <a:solidFill>
                <a:srgbClr val="282761"/>
              </a:solidFill>
            </a:endParaRPr>
          </a:p>
          <a:p>
            <a:pPr algn="ctr">
              <a:lnSpc>
                <a:spcPct val="90000"/>
              </a:lnSpc>
            </a:pPr>
            <a:r>
              <a:rPr lang="en-US" sz="1800" b="1" dirty="0">
                <a:solidFill>
                  <a:srgbClr val="0082C8"/>
                </a:solidFill>
              </a:rPr>
              <a:t>9/18</a:t>
            </a:r>
          </a:p>
        </p:txBody>
      </p:sp>
      <p:sp>
        <p:nvSpPr>
          <p:cNvPr id="18" name="Oval 17"/>
          <p:cNvSpPr/>
          <p:nvPr/>
        </p:nvSpPr>
        <p:spPr>
          <a:xfrm>
            <a:off x="5028505"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9" name="Rectangle 18"/>
          <p:cNvSpPr/>
          <p:nvPr/>
        </p:nvSpPr>
        <p:spPr>
          <a:xfrm>
            <a:off x="989491" y="2220076"/>
            <a:ext cx="1138001" cy="1255728"/>
          </a:xfrm>
          <a:prstGeom prst="rect">
            <a:avLst/>
          </a:prstGeom>
        </p:spPr>
        <p:txBody>
          <a:bodyPr wrap="square">
            <a:spAutoFit/>
          </a:bodyPr>
          <a:lstStyle/>
          <a:p>
            <a:pPr algn="ctr">
              <a:lnSpc>
                <a:spcPct val="90000"/>
              </a:lnSpc>
            </a:pPr>
            <a:r>
              <a:rPr lang="en-US" sz="1200" dirty="0">
                <a:solidFill>
                  <a:srgbClr val="282761"/>
                </a:solidFill>
              </a:rPr>
              <a:t>Governor Lamont orders formation of Task Force</a:t>
            </a:r>
          </a:p>
          <a:p>
            <a:pPr marL="214313" indent="-214313" algn="ctr">
              <a:lnSpc>
                <a:spcPct val="90000"/>
              </a:lnSpc>
              <a:buFont typeface="Calibri" panose="020F0502020204030204" pitchFamily="34" charset="0"/>
              <a:buChar char="-"/>
            </a:pPr>
            <a:endParaRPr lang="en-US" sz="600" dirty="0">
              <a:solidFill>
                <a:srgbClr val="282761"/>
              </a:solidFill>
            </a:endParaRPr>
          </a:p>
          <a:p>
            <a:pPr algn="ctr">
              <a:lnSpc>
                <a:spcPct val="90000"/>
              </a:lnSpc>
            </a:pPr>
            <a:r>
              <a:rPr lang="en-US" sz="1800" b="1" dirty="0">
                <a:solidFill>
                  <a:srgbClr val="0082C8"/>
                </a:solidFill>
              </a:rPr>
              <a:t>7/8</a:t>
            </a:r>
          </a:p>
        </p:txBody>
      </p:sp>
      <p:sp>
        <p:nvSpPr>
          <p:cNvPr id="2" name="Left Brace 1"/>
          <p:cNvSpPr/>
          <p:nvPr/>
        </p:nvSpPr>
        <p:spPr>
          <a:xfrm rot="16200000">
            <a:off x="3168213" y="3407441"/>
            <a:ext cx="239486" cy="994487"/>
          </a:xfrm>
          <a:prstGeom prst="leftBrace">
            <a:avLst/>
          </a:prstGeom>
          <a:ln w="12700">
            <a:solidFill>
              <a:srgbClr val="2827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21" name="Rectangle 20"/>
          <p:cNvSpPr/>
          <p:nvPr/>
        </p:nvSpPr>
        <p:spPr>
          <a:xfrm>
            <a:off x="5969984" y="4070000"/>
            <a:ext cx="1416290" cy="1089529"/>
          </a:xfrm>
          <a:prstGeom prst="rect">
            <a:avLst/>
          </a:prstGeom>
        </p:spPr>
        <p:txBody>
          <a:bodyPr wrap="square">
            <a:spAutoFit/>
          </a:bodyPr>
          <a:lstStyle/>
          <a:p>
            <a:pPr algn="ctr">
              <a:lnSpc>
                <a:spcPct val="90000"/>
              </a:lnSpc>
            </a:pPr>
            <a:r>
              <a:rPr lang="en-US" sz="1800" b="1" dirty="0">
                <a:solidFill>
                  <a:srgbClr val="0082C8"/>
                </a:solidFill>
              </a:rPr>
              <a:t>Opportunity for Public Comment</a:t>
            </a:r>
            <a:endParaRPr lang="en-US" sz="1500" dirty="0">
              <a:solidFill>
                <a:srgbClr val="00B8FF"/>
              </a:solidFill>
              <a:latin typeface="Glacial Indifference" panose="020B0604020202020204"/>
            </a:endParaRPr>
          </a:p>
        </p:txBody>
      </p:sp>
      <p:sp>
        <p:nvSpPr>
          <p:cNvPr id="23" name="Rectangle 22"/>
          <p:cNvSpPr/>
          <p:nvPr/>
        </p:nvSpPr>
        <p:spPr>
          <a:xfrm>
            <a:off x="3833194" y="4050397"/>
            <a:ext cx="1406383" cy="1172629"/>
          </a:xfrm>
          <a:prstGeom prst="rect">
            <a:avLst/>
          </a:prstGeom>
        </p:spPr>
        <p:txBody>
          <a:bodyPr wrap="square">
            <a:spAutoFit/>
          </a:bodyPr>
          <a:lstStyle/>
          <a:p>
            <a:pPr algn="ctr">
              <a:lnSpc>
                <a:spcPct val="90000"/>
              </a:lnSpc>
            </a:pPr>
            <a:r>
              <a:rPr lang="en-US" sz="1800" b="1" dirty="0">
                <a:solidFill>
                  <a:srgbClr val="0082C8"/>
                </a:solidFill>
              </a:rPr>
              <a:t>Week of 9/9</a:t>
            </a:r>
          </a:p>
          <a:p>
            <a:pPr algn="ctr">
              <a:lnSpc>
                <a:spcPct val="90000"/>
              </a:lnSpc>
            </a:pPr>
            <a:endParaRPr lang="en-US" sz="600" dirty="0">
              <a:solidFill>
                <a:srgbClr val="282761"/>
              </a:solidFill>
            </a:endParaRPr>
          </a:p>
          <a:p>
            <a:pPr algn="ctr">
              <a:lnSpc>
                <a:spcPct val="90000"/>
              </a:lnSpc>
            </a:pPr>
            <a:r>
              <a:rPr lang="en-US" sz="1200" dirty="0">
                <a:solidFill>
                  <a:srgbClr val="282761"/>
                </a:solidFill>
              </a:rPr>
              <a:t>Committees draft Action Plan sections</a:t>
            </a:r>
            <a:endParaRPr lang="en-US" sz="1500" dirty="0">
              <a:solidFill>
                <a:srgbClr val="00B8FF"/>
              </a:solidFill>
              <a:latin typeface="Glacial Indifference" panose="020B0604020202020204"/>
            </a:endParaRPr>
          </a:p>
        </p:txBody>
      </p:sp>
      <p:sp>
        <p:nvSpPr>
          <p:cNvPr id="17" name="Oval 16"/>
          <p:cNvSpPr/>
          <p:nvPr/>
        </p:nvSpPr>
        <p:spPr>
          <a:xfrm>
            <a:off x="3788123"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5" name="Oval 24"/>
          <p:cNvSpPr/>
          <p:nvPr/>
        </p:nvSpPr>
        <p:spPr>
          <a:xfrm>
            <a:off x="7446922" y="3559021"/>
            <a:ext cx="245897" cy="245897"/>
          </a:xfrm>
          <a:prstGeom prst="ellipse">
            <a:avLst/>
          </a:prstGeom>
          <a:solidFill>
            <a:srgbClr val="0082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3" name="Rectangle 32"/>
          <p:cNvSpPr/>
          <p:nvPr/>
        </p:nvSpPr>
        <p:spPr>
          <a:xfrm>
            <a:off x="2579811" y="4050397"/>
            <a:ext cx="1416290" cy="1172629"/>
          </a:xfrm>
          <a:prstGeom prst="rect">
            <a:avLst/>
          </a:prstGeom>
        </p:spPr>
        <p:txBody>
          <a:bodyPr wrap="square">
            <a:spAutoFit/>
          </a:bodyPr>
          <a:lstStyle/>
          <a:p>
            <a:pPr algn="ctr">
              <a:lnSpc>
                <a:spcPct val="90000"/>
              </a:lnSpc>
            </a:pPr>
            <a:r>
              <a:rPr lang="en-US" sz="1800" b="1" dirty="0">
                <a:solidFill>
                  <a:srgbClr val="0082C8"/>
                </a:solidFill>
              </a:rPr>
              <a:t>Week of 8/12</a:t>
            </a:r>
          </a:p>
          <a:p>
            <a:pPr algn="ctr">
              <a:lnSpc>
                <a:spcPct val="90000"/>
              </a:lnSpc>
            </a:pPr>
            <a:endParaRPr lang="en-US" sz="600" dirty="0">
              <a:solidFill>
                <a:srgbClr val="282761"/>
              </a:solidFill>
            </a:endParaRPr>
          </a:p>
          <a:p>
            <a:pPr algn="ctr">
              <a:lnSpc>
                <a:spcPct val="90000"/>
              </a:lnSpc>
            </a:pPr>
            <a:r>
              <a:rPr lang="en-US" sz="1200" dirty="0">
                <a:solidFill>
                  <a:srgbClr val="282761"/>
                </a:solidFill>
              </a:rPr>
              <a:t>Committees meet to outline proposed actions</a:t>
            </a:r>
            <a:endParaRPr lang="en-US" sz="1500" dirty="0">
              <a:solidFill>
                <a:srgbClr val="00B8FF"/>
              </a:solidFill>
              <a:latin typeface="Glacial Indifference" panose="020B0604020202020204"/>
            </a:endParaRPr>
          </a:p>
        </p:txBody>
      </p:sp>
      <p:sp>
        <p:nvSpPr>
          <p:cNvPr id="34" name="Rectangle 33"/>
          <p:cNvSpPr/>
          <p:nvPr/>
        </p:nvSpPr>
        <p:spPr>
          <a:xfrm>
            <a:off x="6926005" y="2220076"/>
            <a:ext cx="1208924" cy="1255728"/>
          </a:xfrm>
          <a:prstGeom prst="rect">
            <a:avLst/>
          </a:prstGeom>
        </p:spPr>
        <p:txBody>
          <a:bodyPr wrap="square">
            <a:spAutoFit/>
          </a:bodyPr>
          <a:lstStyle/>
          <a:p>
            <a:pPr algn="ctr">
              <a:lnSpc>
                <a:spcPct val="90000"/>
              </a:lnSpc>
            </a:pPr>
            <a:r>
              <a:rPr lang="en-US" sz="1200" dirty="0">
                <a:solidFill>
                  <a:srgbClr val="282761"/>
                </a:solidFill>
              </a:rPr>
              <a:t>Final</a:t>
            </a:r>
          </a:p>
          <a:p>
            <a:pPr algn="ctr">
              <a:lnSpc>
                <a:spcPct val="90000"/>
              </a:lnSpc>
            </a:pPr>
            <a:r>
              <a:rPr lang="en-US" sz="1200" dirty="0">
                <a:solidFill>
                  <a:srgbClr val="282761"/>
                </a:solidFill>
              </a:rPr>
              <a:t> PFAS Action Plan to Governor Lamont</a:t>
            </a:r>
          </a:p>
          <a:p>
            <a:pPr marL="214313" indent="-214313" algn="ctr">
              <a:lnSpc>
                <a:spcPct val="90000"/>
              </a:lnSpc>
              <a:buFont typeface="Calibri" panose="020F0502020204030204" pitchFamily="34" charset="0"/>
              <a:buChar char="-"/>
            </a:pPr>
            <a:endParaRPr lang="en-US" sz="600" dirty="0">
              <a:solidFill>
                <a:srgbClr val="282761"/>
              </a:solidFill>
            </a:endParaRPr>
          </a:p>
          <a:p>
            <a:pPr algn="ctr">
              <a:lnSpc>
                <a:spcPct val="90000"/>
              </a:lnSpc>
            </a:pPr>
            <a:r>
              <a:rPr lang="en-US" sz="1800" b="1" dirty="0">
                <a:solidFill>
                  <a:srgbClr val="0082C8"/>
                </a:solidFill>
              </a:rPr>
              <a:t>11/1</a:t>
            </a:r>
          </a:p>
        </p:txBody>
      </p:sp>
      <p:sp>
        <p:nvSpPr>
          <p:cNvPr id="37" name="Left Brace 36"/>
          <p:cNvSpPr/>
          <p:nvPr/>
        </p:nvSpPr>
        <p:spPr>
          <a:xfrm rot="16200000">
            <a:off x="4416642" y="3407441"/>
            <a:ext cx="239486" cy="994487"/>
          </a:xfrm>
          <a:prstGeom prst="leftBrace">
            <a:avLst/>
          </a:prstGeom>
          <a:ln w="12700">
            <a:solidFill>
              <a:srgbClr val="2827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39" name="Left Brace 38"/>
          <p:cNvSpPr/>
          <p:nvPr/>
        </p:nvSpPr>
        <p:spPr>
          <a:xfrm rot="16200000">
            <a:off x="6570742" y="3683761"/>
            <a:ext cx="214775" cy="511328"/>
          </a:xfrm>
          <a:prstGeom prst="leftBrace">
            <a:avLst/>
          </a:prstGeom>
          <a:ln w="12700">
            <a:solidFill>
              <a:srgbClr val="2827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Tree>
    <p:extLst>
      <p:ext uri="{BB962C8B-B14F-4D97-AF65-F5344CB8AC3E}">
        <p14:creationId xmlns:p14="http://schemas.microsoft.com/office/powerpoint/2010/main" val="83299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5" name="Slide Number Placeholder 4"/>
          <p:cNvSpPr>
            <a:spLocks noGrp="1"/>
          </p:cNvSpPr>
          <p:nvPr>
            <p:ph type="sldNum" sz="quarter" idx="4294967295"/>
          </p:nvPr>
        </p:nvSpPr>
        <p:spPr/>
        <p:txBody>
          <a:bodyPr/>
          <a:lstStyle/>
          <a:p>
            <a:fld id="{6A916F42-3B8C-47A1-B86D-0FFEB9E864B9}" type="slidenum">
              <a:rPr lang="en-US" smtClean="0"/>
              <a:t>37</a:t>
            </a:fld>
            <a:endParaRPr lang="en-US" dirty="0"/>
          </a:p>
        </p:txBody>
      </p:sp>
      <p:sp>
        <p:nvSpPr>
          <p:cNvPr id="6" name="Freeform 7"/>
          <p:cNvSpPr txBox="1">
            <a:spLocks/>
          </p:cNvSpPr>
          <p:nvPr/>
        </p:nvSpPr>
        <p:spPr>
          <a:xfrm>
            <a:off x="1267429" y="1638542"/>
            <a:ext cx="6253895" cy="3298784"/>
          </a:xfrm>
          <a:prstGeom prst="roundRect">
            <a:avLst/>
          </a:prstGeom>
          <a:solidFill>
            <a:srgbClr val="28276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0499" tIns="90494" rIns="130499" bIns="90494"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933450">
              <a:spcBef>
                <a:spcPct val="0"/>
              </a:spcBef>
              <a:spcAft>
                <a:spcPct val="35000"/>
              </a:spcAft>
              <a:buNone/>
            </a:pPr>
            <a:r>
              <a:rPr lang="en-US" sz="3600" b="1" dirty="0">
                <a:solidFill>
                  <a:schemeClr val="bg1"/>
                </a:solidFill>
              </a:rPr>
              <a:t>ACTION PLAN</a:t>
            </a:r>
          </a:p>
          <a:p>
            <a:pPr marL="0" indent="0" algn="ctr" defTabSz="933450">
              <a:spcBef>
                <a:spcPct val="0"/>
              </a:spcBef>
              <a:spcAft>
                <a:spcPct val="35000"/>
              </a:spcAft>
              <a:buNone/>
            </a:pPr>
            <a:r>
              <a:rPr lang="en-US" sz="3600" b="1" dirty="0">
                <a:solidFill>
                  <a:schemeClr val="bg1"/>
                </a:solidFill>
              </a:rPr>
              <a:t>RECOMMENDATIONS</a:t>
            </a:r>
            <a:endParaRPr lang="en-US" sz="3600" dirty="0">
              <a:solidFill>
                <a:schemeClr val="bg1"/>
              </a:solidFill>
            </a:endParaRPr>
          </a:p>
        </p:txBody>
      </p:sp>
    </p:spTree>
    <p:extLst>
      <p:ext uri="{BB962C8B-B14F-4D97-AF65-F5344CB8AC3E}">
        <p14:creationId xmlns:p14="http://schemas.microsoft.com/office/powerpoint/2010/main" val="233344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3" name="Slide Number Placeholder 2"/>
          <p:cNvSpPr>
            <a:spLocks noGrp="1"/>
          </p:cNvSpPr>
          <p:nvPr>
            <p:ph type="sldNum" sz="quarter" idx="12"/>
          </p:nvPr>
        </p:nvSpPr>
        <p:spPr/>
        <p:txBody>
          <a:bodyPr/>
          <a:lstStyle/>
          <a:p>
            <a:fld id="{6A916F42-3B8C-47A1-B86D-0FFEB9E864B9}" type="slidenum">
              <a:rPr lang="en-US" smtClean="0"/>
              <a:t>38</a:t>
            </a:fld>
            <a:endParaRPr lang="en-US" dirty="0"/>
          </a:p>
        </p:txBody>
      </p:sp>
      <p:sp>
        <p:nvSpPr>
          <p:cNvPr id="7" name="Title 6"/>
          <p:cNvSpPr>
            <a:spLocks noGrp="1"/>
          </p:cNvSpPr>
          <p:nvPr>
            <p:ph type="title"/>
          </p:nvPr>
        </p:nvSpPr>
        <p:spPr>
          <a:xfrm>
            <a:off x="1119188" y="1067892"/>
            <a:ext cx="7324725" cy="341552"/>
          </a:xfrm>
        </p:spPr>
        <p:txBody>
          <a:bodyPr/>
          <a:lstStyle/>
          <a:p>
            <a:pPr>
              <a:lnSpc>
                <a:spcPct val="80000"/>
              </a:lnSpc>
            </a:pPr>
            <a:r>
              <a:rPr lang="en-US" sz="2700" dirty="0"/>
              <a:t>Human Health Committee</a:t>
            </a:r>
            <a:endParaRPr lang="en-US" sz="2700" dirty="0"/>
          </a:p>
        </p:txBody>
      </p:sp>
      <p:sp>
        <p:nvSpPr>
          <p:cNvPr id="9"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algn="ctr" defTabSz="933450">
              <a:lnSpc>
                <a:spcPct val="90000"/>
              </a:lnSpc>
              <a:spcAft>
                <a:spcPct val="35000"/>
              </a:spcAft>
            </a:pPr>
            <a:r>
              <a:rPr lang="en-US" sz="3300" b="1" dirty="0"/>
              <a:t>Key Take-</a:t>
            </a:r>
            <a:r>
              <a:rPr lang="en-US" sz="3300" b="1" dirty="0" err="1"/>
              <a:t>Aways</a:t>
            </a:r>
            <a:endParaRPr lang="en-US" sz="3300" b="1" dirty="0"/>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Communication: Clear and Understandable Information for all stake holders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Science based decision making</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Need for testing drinking water, fish, shellfish,  agricultural products and other consumer products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Laboratory capacity and standard methods</a:t>
            </a:r>
          </a:p>
        </p:txBody>
      </p:sp>
    </p:spTree>
    <p:extLst>
      <p:ext uri="{BB962C8B-B14F-4D97-AF65-F5344CB8AC3E}">
        <p14:creationId xmlns:p14="http://schemas.microsoft.com/office/powerpoint/2010/main" val="353569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3" name="Slide Number Placeholder 2"/>
          <p:cNvSpPr>
            <a:spLocks noGrp="1"/>
          </p:cNvSpPr>
          <p:nvPr>
            <p:ph type="sldNum" sz="quarter" idx="12"/>
          </p:nvPr>
        </p:nvSpPr>
        <p:spPr/>
        <p:txBody>
          <a:bodyPr/>
          <a:lstStyle/>
          <a:p>
            <a:fld id="{6A916F42-3B8C-47A1-B86D-0FFEB9E864B9}" type="slidenum">
              <a:rPr lang="en-US" smtClean="0"/>
              <a:t>39</a:t>
            </a:fld>
            <a:endParaRPr lang="en-US" dirty="0"/>
          </a:p>
        </p:txBody>
      </p:sp>
      <p:sp>
        <p:nvSpPr>
          <p:cNvPr id="7" name="Title 6"/>
          <p:cNvSpPr>
            <a:spLocks noGrp="1"/>
          </p:cNvSpPr>
          <p:nvPr>
            <p:ph type="title"/>
          </p:nvPr>
        </p:nvSpPr>
        <p:spPr>
          <a:xfrm>
            <a:off x="1119188" y="1067892"/>
            <a:ext cx="7324725" cy="341552"/>
          </a:xfrm>
        </p:spPr>
        <p:txBody>
          <a:bodyPr/>
          <a:lstStyle/>
          <a:p>
            <a:pPr>
              <a:lnSpc>
                <a:spcPct val="80000"/>
              </a:lnSpc>
            </a:pPr>
            <a:r>
              <a:rPr lang="en-US" sz="2700" dirty="0"/>
              <a:t>Action Plan: Strategic Focus 1 Human Health</a:t>
            </a:r>
            <a:endParaRPr lang="en-US" sz="2700" dirty="0"/>
          </a:p>
        </p:txBody>
      </p:sp>
      <p:sp>
        <p:nvSpPr>
          <p:cNvPr id="9"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algn="ctr" defTabSz="933450">
              <a:lnSpc>
                <a:spcPct val="90000"/>
              </a:lnSpc>
              <a:spcAft>
                <a:spcPct val="35000"/>
              </a:spcAft>
            </a:pPr>
            <a:r>
              <a:rPr lang="en-US" sz="3300" b="1" dirty="0"/>
              <a:t>Protect the Health of CT Citizens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Drinking Water Testing</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Identification of Sources of Human Exposure</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Evaluation of Laboratory Capacity</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Effective Communication and Technical Assistance </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Safe Drinking Water Advisory Council for MCL</a:t>
            </a:r>
          </a:p>
        </p:txBody>
      </p:sp>
    </p:spTree>
    <p:extLst>
      <p:ext uri="{BB962C8B-B14F-4D97-AF65-F5344CB8AC3E}">
        <p14:creationId xmlns:p14="http://schemas.microsoft.com/office/powerpoint/2010/main" val="426085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Bios</a:t>
            </a:r>
            <a:endParaRPr lang="en-US" dirty="0"/>
          </a:p>
        </p:txBody>
      </p:sp>
      <p:sp>
        <p:nvSpPr>
          <p:cNvPr id="3" name="Content Placeholder 2"/>
          <p:cNvSpPr>
            <a:spLocks noGrp="1"/>
          </p:cNvSpPr>
          <p:nvPr>
            <p:ph idx="1"/>
          </p:nvPr>
        </p:nvSpPr>
        <p:spPr/>
        <p:txBody>
          <a:bodyPr/>
          <a:lstStyle/>
          <a:p>
            <a:r>
              <a:rPr lang="en-US" sz="1800" b="1" dirty="0" smtClean="0"/>
              <a:t>Stuart Manley, LEP, LSP, CHMM</a:t>
            </a:r>
            <a:r>
              <a:rPr lang="en-US" sz="1800" b="1" dirty="0"/>
              <a:t/>
            </a:r>
            <a:br>
              <a:rPr lang="en-US" sz="1800" b="1" dirty="0"/>
            </a:br>
            <a:r>
              <a:rPr lang="en-US" sz="1800" b="1" dirty="0" smtClean="0"/>
              <a:t>Associate, GHD</a:t>
            </a:r>
            <a:endParaRPr lang="en-US" sz="1800" b="1" dirty="0"/>
          </a:p>
          <a:p>
            <a:r>
              <a:rPr lang="en-US" sz="1400" dirty="0"/>
              <a:t>Stuart </a:t>
            </a:r>
            <a:r>
              <a:rPr lang="en-US" sz="1400" dirty="0" smtClean="0"/>
              <a:t>has over </a:t>
            </a:r>
            <a:r>
              <a:rPr lang="en-US" sz="1400" dirty="0"/>
              <a:t>25 years of project management experience in all aspects of assignments, ranging from due diligence evaluations, site investigation and characterization projects, remedial actions, wetland delineation and impact mitigation plans, and environmental permitting assignments.  He is also actively involved in the emerging contaminants marketplace, including with the Massachusetts LSPA PFAS Workgroup, the Connecticut PFAS Task Force, as well as several GHD internal PFAS treatability studies </a:t>
            </a:r>
            <a:r>
              <a:rPr lang="en-US" sz="1400" dirty="0" smtClean="0"/>
              <a:t>to evaluate </a:t>
            </a:r>
            <a:r>
              <a:rPr lang="en-US" sz="1400" dirty="0"/>
              <a:t>multiple technologies to treat different PFAS impacted material (wastewater, soils, sediments and concrete). </a:t>
            </a:r>
            <a:r>
              <a:rPr lang="en-US" sz="1400" dirty="0" smtClean="0"/>
              <a:t>Stuart </a:t>
            </a:r>
            <a:r>
              <a:rPr lang="en-US" sz="1400" dirty="0"/>
              <a:t>also participate in several professional organizations, including the CHMM Connecticut Chapter (Treasurer</a:t>
            </a:r>
            <a:r>
              <a:rPr lang="en-US" sz="1400" dirty="0" smtClean="0"/>
              <a:t>).</a:t>
            </a:r>
            <a:endParaRPr lang="en-US" sz="1400" dirty="0"/>
          </a:p>
          <a:p>
            <a:endParaRPr lang="en-US" sz="1400" dirty="0"/>
          </a:p>
          <a:p>
            <a:r>
              <a:rPr lang="en-US" sz="1400" dirty="0"/>
              <a:t> </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6162369" y="1396756"/>
            <a:ext cx="1017519" cy="997437"/>
          </a:xfrm>
          <a:prstGeom prst="rect">
            <a:avLst/>
          </a:prstGeom>
        </p:spPr>
      </p:pic>
    </p:spTree>
    <p:extLst>
      <p:ext uri="{BB962C8B-B14F-4D97-AF65-F5344CB8AC3E}">
        <p14:creationId xmlns:p14="http://schemas.microsoft.com/office/powerpoint/2010/main" val="371207816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3" name="Slide Number Placeholder 2"/>
          <p:cNvSpPr>
            <a:spLocks noGrp="1"/>
          </p:cNvSpPr>
          <p:nvPr>
            <p:ph type="sldNum" sz="quarter" idx="12"/>
          </p:nvPr>
        </p:nvSpPr>
        <p:spPr/>
        <p:txBody>
          <a:bodyPr/>
          <a:lstStyle/>
          <a:p>
            <a:fld id="{6A916F42-3B8C-47A1-B86D-0FFEB9E864B9}" type="slidenum">
              <a:rPr lang="en-US" smtClean="0"/>
              <a:t>40</a:t>
            </a:fld>
            <a:endParaRPr lang="en-US" dirty="0"/>
          </a:p>
        </p:txBody>
      </p:sp>
      <p:sp>
        <p:nvSpPr>
          <p:cNvPr id="4" name="Title 3"/>
          <p:cNvSpPr>
            <a:spLocks noGrp="1"/>
          </p:cNvSpPr>
          <p:nvPr>
            <p:ph type="title"/>
          </p:nvPr>
        </p:nvSpPr>
        <p:spPr/>
        <p:txBody>
          <a:bodyPr/>
          <a:lstStyle/>
          <a:p>
            <a:r>
              <a:rPr lang="en-US" dirty="0" smtClean="0"/>
              <a:t>Drinking Water Testing</a:t>
            </a:r>
            <a:endParaRPr lang="en-US" dirty="0"/>
          </a:p>
        </p:txBody>
      </p:sp>
      <p:sp>
        <p:nvSpPr>
          <p:cNvPr id="5"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Phased approach</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Vulnerability Land Use Risk Assessments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Circular Letters 2018-19 &amp; 20</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Standard method &amp; procedure</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Science based decision making</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Laboratory capacity and standard methods</a:t>
            </a:r>
          </a:p>
        </p:txBody>
      </p:sp>
    </p:spTree>
    <p:extLst>
      <p:ext uri="{BB962C8B-B14F-4D97-AF65-F5344CB8AC3E}">
        <p14:creationId xmlns:p14="http://schemas.microsoft.com/office/powerpoint/2010/main" val="173094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3" name="Slide Number Placeholder 2"/>
          <p:cNvSpPr>
            <a:spLocks noGrp="1"/>
          </p:cNvSpPr>
          <p:nvPr>
            <p:ph type="sldNum" sz="quarter" idx="12"/>
          </p:nvPr>
        </p:nvSpPr>
        <p:spPr/>
        <p:txBody>
          <a:bodyPr/>
          <a:lstStyle/>
          <a:p>
            <a:fld id="{6A916F42-3B8C-47A1-B86D-0FFEB9E864B9}" type="slidenum">
              <a:rPr lang="en-US" smtClean="0"/>
              <a:t>41</a:t>
            </a:fld>
            <a:endParaRPr lang="en-US" dirty="0"/>
          </a:p>
        </p:txBody>
      </p:sp>
      <p:sp>
        <p:nvSpPr>
          <p:cNvPr id="4" name="Title 3"/>
          <p:cNvSpPr>
            <a:spLocks noGrp="1"/>
          </p:cNvSpPr>
          <p:nvPr>
            <p:ph type="title"/>
          </p:nvPr>
        </p:nvSpPr>
        <p:spPr/>
        <p:txBody>
          <a:bodyPr/>
          <a:lstStyle/>
          <a:p>
            <a:r>
              <a:rPr lang="en-US" dirty="0" smtClean="0"/>
              <a:t>Safe Drinking Water Advisory Council</a:t>
            </a:r>
            <a:endParaRPr lang="en-US" dirty="0"/>
          </a:p>
        </p:txBody>
      </p:sp>
      <p:sp>
        <p:nvSpPr>
          <p:cNvPr id="5"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algn="ctr" defTabSz="933450">
              <a:lnSpc>
                <a:spcPct val="90000"/>
              </a:lnSpc>
              <a:spcAft>
                <a:spcPct val="35000"/>
              </a:spcAft>
            </a:pPr>
            <a:r>
              <a:rPr lang="en-US" sz="3300" b="1" dirty="0"/>
              <a:t> </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Advisory to the Commissioner of DPH</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Modelled after other states: NY, NJ, NH</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Experts from a variety of related disciplines </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PFAS Action Level</a:t>
            </a:r>
          </a:p>
          <a:p>
            <a:pPr marL="385763" indent="-385763" defTabSz="933450">
              <a:lnSpc>
                <a:spcPct val="90000"/>
              </a:lnSpc>
              <a:spcAft>
                <a:spcPct val="35000"/>
              </a:spcAft>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30523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3" name="Slide Number Placeholder 2"/>
          <p:cNvSpPr>
            <a:spLocks noGrp="1"/>
          </p:cNvSpPr>
          <p:nvPr>
            <p:ph type="sldNum" sz="quarter" idx="12"/>
          </p:nvPr>
        </p:nvSpPr>
        <p:spPr/>
        <p:txBody>
          <a:bodyPr/>
          <a:lstStyle/>
          <a:p>
            <a:fld id="{6A916F42-3B8C-47A1-B86D-0FFEB9E864B9}" type="slidenum">
              <a:rPr lang="en-US" smtClean="0"/>
              <a:t>42</a:t>
            </a:fld>
            <a:endParaRPr lang="en-US" dirty="0"/>
          </a:p>
        </p:txBody>
      </p:sp>
      <p:sp>
        <p:nvSpPr>
          <p:cNvPr id="4" name="Title 3"/>
          <p:cNvSpPr>
            <a:spLocks noGrp="1"/>
          </p:cNvSpPr>
          <p:nvPr>
            <p:ph type="title"/>
          </p:nvPr>
        </p:nvSpPr>
        <p:spPr/>
        <p:txBody>
          <a:bodyPr/>
          <a:lstStyle/>
          <a:p>
            <a:r>
              <a:rPr lang="en-US" dirty="0" smtClean="0"/>
              <a:t>Importance of Risk Communication</a:t>
            </a:r>
            <a:endParaRPr lang="en-US" dirty="0"/>
          </a:p>
        </p:txBody>
      </p:sp>
      <p:sp>
        <p:nvSpPr>
          <p:cNvPr id="5"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Work with Local </a:t>
            </a:r>
            <a:r>
              <a:rPr lang="en-US" sz="2400" dirty="0">
                <a:solidFill>
                  <a:schemeClr val="tx1"/>
                </a:solidFill>
              </a:rPr>
              <a:t>Health </a:t>
            </a:r>
            <a:r>
              <a:rPr lang="en-US" sz="2400" dirty="0">
                <a:solidFill>
                  <a:schemeClr val="tx1"/>
                </a:solidFill>
              </a:rPr>
              <a:t>Directors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Share </a:t>
            </a:r>
            <a:r>
              <a:rPr lang="en-US" sz="2400" dirty="0">
                <a:solidFill>
                  <a:schemeClr val="tx1"/>
                </a:solidFill>
              </a:rPr>
              <a:t>data in plain language</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Share data quickly and effectively with water utility customers and all stakeholders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Norwalk and Greenwich are excellent examples</a:t>
            </a:r>
          </a:p>
        </p:txBody>
      </p:sp>
    </p:spTree>
    <p:extLst>
      <p:ext uri="{BB962C8B-B14F-4D97-AF65-F5344CB8AC3E}">
        <p14:creationId xmlns:p14="http://schemas.microsoft.com/office/powerpoint/2010/main" val="361734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1141330"/>
            <a:ext cx="6792328" cy="341552"/>
          </a:xfrm>
        </p:spPr>
        <p:txBody>
          <a:bodyPr/>
          <a:lstStyle/>
          <a:p>
            <a:r>
              <a:rPr lang="en-US" dirty="0"/>
              <a:t>Action </a:t>
            </a:r>
            <a:r>
              <a:rPr lang="en-US" dirty="0" smtClean="0"/>
              <a:t>Plan</a:t>
            </a:r>
            <a:r>
              <a:rPr lang="en-US" dirty="0"/>
              <a:t> : Strategic Focus </a:t>
            </a:r>
            <a:r>
              <a:rPr lang="en-US" dirty="0" smtClean="0"/>
              <a:t>2</a:t>
            </a:r>
            <a:endParaRPr lang="en-US" dirty="0"/>
          </a:p>
        </p:txBody>
      </p:sp>
      <p:sp>
        <p:nvSpPr>
          <p:cNvPr id="4" name="Footer Placeholder 3"/>
          <p:cNvSpPr>
            <a:spLocks noGrp="1"/>
          </p:cNvSpPr>
          <p:nvPr>
            <p:ph type="ftr" sz="quarter" idx="4294967295"/>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5" name="Slide Number Placeholder 4"/>
          <p:cNvSpPr>
            <a:spLocks noGrp="1"/>
          </p:cNvSpPr>
          <p:nvPr>
            <p:ph type="sldNum" sz="quarter" idx="4294967295"/>
          </p:nvPr>
        </p:nvSpPr>
        <p:spPr/>
        <p:txBody>
          <a:bodyPr/>
          <a:lstStyle/>
          <a:p>
            <a:fld id="{6A916F42-3B8C-47A1-B86D-0FFEB9E864B9}" type="slidenum">
              <a:rPr lang="en-US" smtClean="0"/>
              <a:t>43</a:t>
            </a:fld>
            <a:endParaRPr lang="en-US" dirty="0"/>
          </a:p>
        </p:txBody>
      </p:sp>
      <p:sp>
        <p:nvSpPr>
          <p:cNvPr id="6" name="Freeform 5"/>
          <p:cNvSpPr>
            <a:spLocks noGrp="1"/>
          </p:cNvSpPr>
          <p:nvPr>
            <p:ph idx="1"/>
          </p:nvPr>
        </p:nvSpPr>
        <p:spPr>
          <a:xfrm>
            <a:off x="1085850" y="1657350"/>
            <a:ext cx="6897103" cy="3443288"/>
          </a:xfrm>
          <a:prstGeom prst="roundRect">
            <a:avLst/>
          </a:prstGeom>
          <a:solidFill>
            <a:srgbClr val="87CB6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417" tIns="88412" rIns="128417" bIns="88412" numCol="1" spcCol="1270" anchor="ctr" anchorCtr="0" compatLnSpc="1">
            <a:prstTxWarp prst="textNoShape">
              <a:avLst/>
            </a:prstTxWarp>
            <a:noAutofit/>
          </a:bodyPr>
          <a:lstStyle/>
          <a:p>
            <a:pPr algn="ctr" defTabSz="933450">
              <a:lnSpc>
                <a:spcPct val="90000"/>
              </a:lnSpc>
              <a:spcBef>
                <a:spcPct val="0"/>
              </a:spcBef>
              <a:spcAft>
                <a:spcPct val="35000"/>
              </a:spcAft>
            </a:pPr>
            <a:r>
              <a:rPr lang="en-US" sz="3300" b="1" dirty="0"/>
              <a:t>Pollution Prevention</a:t>
            </a:r>
          </a:p>
          <a:p>
            <a:pPr defTabSz="933450">
              <a:spcBef>
                <a:spcPct val="0"/>
              </a:spcBef>
              <a:spcAft>
                <a:spcPct val="35000"/>
              </a:spcAft>
            </a:pPr>
            <a:r>
              <a:rPr lang="en-US" kern="1200" dirty="0" smtClean="0">
                <a:solidFill>
                  <a:schemeClr val="tx1"/>
                </a:solidFill>
              </a:rPr>
              <a:t>Determine universe of potential </a:t>
            </a:r>
            <a:r>
              <a:rPr lang="en-US" dirty="0">
                <a:solidFill>
                  <a:schemeClr val="tx1"/>
                </a:solidFill>
              </a:rPr>
              <a:t>s</a:t>
            </a:r>
            <a:r>
              <a:rPr lang="en-US" kern="1200" dirty="0" smtClean="0">
                <a:solidFill>
                  <a:schemeClr val="tx1"/>
                </a:solidFill>
              </a:rPr>
              <a:t>ources</a:t>
            </a:r>
          </a:p>
          <a:p>
            <a:pPr defTabSz="933450">
              <a:spcBef>
                <a:spcPct val="0"/>
              </a:spcBef>
              <a:spcAft>
                <a:spcPct val="35000"/>
              </a:spcAft>
            </a:pPr>
            <a:r>
              <a:rPr lang="en-US" dirty="0" smtClean="0">
                <a:solidFill>
                  <a:schemeClr val="tx1"/>
                </a:solidFill>
              </a:rPr>
              <a:t>Initiatives to minimize </a:t>
            </a:r>
            <a:r>
              <a:rPr lang="en-US" dirty="0">
                <a:solidFill>
                  <a:schemeClr val="tx1"/>
                </a:solidFill>
              </a:rPr>
              <a:t>f</a:t>
            </a:r>
            <a:r>
              <a:rPr lang="en-US" dirty="0" smtClean="0">
                <a:solidFill>
                  <a:schemeClr val="tx1"/>
                </a:solidFill>
              </a:rPr>
              <a:t>uture </a:t>
            </a:r>
            <a:r>
              <a:rPr lang="en-US" dirty="0">
                <a:solidFill>
                  <a:schemeClr val="tx1"/>
                </a:solidFill>
              </a:rPr>
              <a:t>r</a:t>
            </a:r>
            <a:r>
              <a:rPr lang="en-US" dirty="0" smtClean="0">
                <a:solidFill>
                  <a:schemeClr val="tx1"/>
                </a:solidFill>
              </a:rPr>
              <a:t>elease of AFFF</a:t>
            </a:r>
          </a:p>
          <a:p>
            <a:pPr defTabSz="933450">
              <a:spcBef>
                <a:spcPct val="0"/>
              </a:spcBef>
              <a:spcAft>
                <a:spcPct val="35000"/>
              </a:spcAft>
            </a:pPr>
            <a:r>
              <a:rPr lang="en-US" kern="1200" dirty="0" smtClean="0">
                <a:solidFill>
                  <a:schemeClr val="tx1"/>
                </a:solidFill>
              </a:rPr>
              <a:t>Establish </a:t>
            </a:r>
            <a:r>
              <a:rPr lang="en-US" dirty="0">
                <a:solidFill>
                  <a:schemeClr val="tx1"/>
                </a:solidFill>
              </a:rPr>
              <a:t>d</a:t>
            </a:r>
            <a:r>
              <a:rPr lang="en-US" kern="1200" dirty="0" smtClean="0">
                <a:solidFill>
                  <a:schemeClr val="tx1"/>
                </a:solidFill>
              </a:rPr>
              <a:t>ischarge limits</a:t>
            </a:r>
          </a:p>
          <a:p>
            <a:pPr defTabSz="933450">
              <a:spcBef>
                <a:spcPct val="0"/>
              </a:spcBef>
              <a:spcAft>
                <a:spcPct val="35000"/>
              </a:spcAft>
            </a:pPr>
            <a:r>
              <a:rPr lang="en-US" dirty="0" smtClean="0">
                <a:solidFill>
                  <a:schemeClr val="tx1"/>
                </a:solidFill>
              </a:rPr>
              <a:t>Evaluate </a:t>
            </a:r>
            <a:r>
              <a:rPr lang="en-US" dirty="0" err="1">
                <a:solidFill>
                  <a:schemeClr val="tx1"/>
                </a:solidFill>
              </a:rPr>
              <a:t>b</a:t>
            </a:r>
            <a:r>
              <a:rPr lang="en-US" dirty="0" err="1" smtClean="0">
                <a:solidFill>
                  <a:schemeClr val="tx1"/>
                </a:solidFill>
              </a:rPr>
              <a:t>iosolids</a:t>
            </a:r>
            <a:r>
              <a:rPr lang="en-US" dirty="0" smtClean="0">
                <a:solidFill>
                  <a:schemeClr val="tx1"/>
                </a:solidFill>
              </a:rPr>
              <a:t> and compost as potential sources</a:t>
            </a:r>
            <a:endParaRPr lang="en-US" kern="1200" dirty="0" smtClean="0">
              <a:solidFill>
                <a:schemeClr val="tx1"/>
              </a:solidFill>
            </a:endParaRPr>
          </a:p>
          <a:p>
            <a:pPr defTabSz="933450">
              <a:spcBef>
                <a:spcPct val="0"/>
              </a:spcBef>
              <a:spcAft>
                <a:spcPct val="35000"/>
              </a:spcAft>
            </a:pPr>
            <a:r>
              <a:rPr lang="en-US" dirty="0" smtClean="0">
                <a:solidFill>
                  <a:schemeClr val="tx1"/>
                </a:solidFill>
              </a:rPr>
              <a:t>Consider PFAS-free </a:t>
            </a:r>
            <a:r>
              <a:rPr lang="en-US" dirty="0">
                <a:solidFill>
                  <a:schemeClr val="tx1"/>
                </a:solidFill>
              </a:rPr>
              <a:t>c</a:t>
            </a:r>
            <a:r>
              <a:rPr lang="en-US" dirty="0" smtClean="0">
                <a:solidFill>
                  <a:schemeClr val="tx1"/>
                </a:solidFill>
              </a:rPr>
              <a:t>onsumer </a:t>
            </a:r>
            <a:r>
              <a:rPr lang="en-US" dirty="0">
                <a:solidFill>
                  <a:schemeClr val="tx1"/>
                </a:solidFill>
              </a:rPr>
              <a:t>p</a:t>
            </a:r>
            <a:r>
              <a:rPr lang="en-US" dirty="0" smtClean="0">
                <a:solidFill>
                  <a:schemeClr val="tx1"/>
                </a:solidFill>
              </a:rPr>
              <a:t>roducts for State procurement contracts</a:t>
            </a:r>
            <a:endParaRPr lang="en-US" kern="1200" dirty="0">
              <a:solidFill>
                <a:schemeClr val="tx1"/>
              </a:solidFill>
            </a:endParaRPr>
          </a:p>
        </p:txBody>
      </p:sp>
    </p:spTree>
    <p:extLst>
      <p:ext uri="{BB962C8B-B14F-4D97-AF65-F5344CB8AC3E}">
        <p14:creationId xmlns:p14="http://schemas.microsoft.com/office/powerpoint/2010/main" val="357360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a:t>
            </a:r>
            <a:r>
              <a:rPr lang="en-US" dirty="0" smtClean="0"/>
              <a:t>Plan: </a:t>
            </a:r>
            <a:r>
              <a:rPr lang="en-US" dirty="0"/>
              <a:t>Strategic Focus </a:t>
            </a:r>
            <a:r>
              <a:rPr lang="en-US" dirty="0" smtClean="0"/>
              <a:t>3</a:t>
            </a:r>
            <a:endParaRPr lang="en-US" dirty="0"/>
          </a:p>
        </p:txBody>
      </p:sp>
      <p:sp>
        <p:nvSpPr>
          <p:cNvPr id="5" name="Footer Placeholder 4"/>
          <p:cNvSpPr>
            <a:spLocks noGrp="1"/>
          </p:cNvSpPr>
          <p:nvPr>
            <p:ph type="ftr" sz="quarter" idx="4294967295"/>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6" name="Slide Number Placeholder 5"/>
          <p:cNvSpPr>
            <a:spLocks noGrp="1"/>
          </p:cNvSpPr>
          <p:nvPr>
            <p:ph type="sldNum" sz="quarter" idx="4294967295"/>
          </p:nvPr>
        </p:nvSpPr>
        <p:spPr/>
        <p:txBody>
          <a:bodyPr/>
          <a:lstStyle/>
          <a:p>
            <a:fld id="{6A916F42-3B8C-47A1-B86D-0FFEB9E864B9}" type="slidenum">
              <a:rPr lang="en-US" smtClean="0"/>
              <a:t>44</a:t>
            </a:fld>
            <a:endParaRPr lang="en-US" dirty="0"/>
          </a:p>
        </p:txBody>
      </p:sp>
      <p:sp>
        <p:nvSpPr>
          <p:cNvPr id="8" name="Freeform 7"/>
          <p:cNvSpPr>
            <a:spLocks noGrp="1"/>
          </p:cNvSpPr>
          <p:nvPr>
            <p:ph idx="1"/>
          </p:nvPr>
        </p:nvSpPr>
        <p:spPr>
          <a:xfrm>
            <a:off x="1042988" y="1657350"/>
            <a:ext cx="6939965" cy="3371850"/>
          </a:xfrm>
          <a:prstGeom prst="roundRect">
            <a:avLst/>
          </a:prstGeom>
          <a:solidFill>
            <a:srgbClr val="AEABA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0499" tIns="90494" rIns="130499" bIns="90494" numCol="1" spcCol="1270" anchor="ctr" anchorCtr="0" compatLnSpc="1">
            <a:prstTxWarp prst="textNoShape">
              <a:avLst/>
            </a:prstTxWarp>
            <a:noAutofit/>
          </a:bodyPr>
          <a:lstStyle/>
          <a:p>
            <a:pPr algn="ctr" defTabSz="933450">
              <a:lnSpc>
                <a:spcPct val="90000"/>
              </a:lnSpc>
              <a:spcBef>
                <a:spcPct val="0"/>
              </a:spcBef>
              <a:spcAft>
                <a:spcPct val="35000"/>
              </a:spcAft>
            </a:pPr>
            <a:r>
              <a:rPr lang="en-US" sz="3300" b="1" kern="1200" dirty="0"/>
              <a:t>Remediation</a:t>
            </a:r>
          </a:p>
          <a:p>
            <a:pPr defTabSz="933450">
              <a:spcBef>
                <a:spcPct val="0"/>
              </a:spcBef>
              <a:spcAft>
                <a:spcPct val="35000"/>
              </a:spcAft>
            </a:pPr>
            <a:r>
              <a:rPr lang="en-US" dirty="0" smtClean="0">
                <a:solidFill>
                  <a:schemeClr val="tx1"/>
                </a:solidFill>
              </a:rPr>
              <a:t>Develop GIS database of sources</a:t>
            </a:r>
          </a:p>
          <a:p>
            <a:pPr defTabSz="933450">
              <a:spcBef>
                <a:spcPct val="0"/>
              </a:spcBef>
              <a:spcAft>
                <a:spcPct val="35000"/>
              </a:spcAft>
            </a:pPr>
            <a:r>
              <a:rPr lang="en-US" dirty="0" smtClean="0">
                <a:solidFill>
                  <a:schemeClr val="tx1"/>
                </a:solidFill>
              </a:rPr>
              <a:t>Develop </a:t>
            </a:r>
            <a:r>
              <a:rPr lang="en-US" dirty="0">
                <a:solidFill>
                  <a:schemeClr val="tx1"/>
                </a:solidFill>
              </a:rPr>
              <a:t>s</a:t>
            </a:r>
            <a:r>
              <a:rPr lang="en-US" dirty="0" smtClean="0">
                <a:solidFill>
                  <a:schemeClr val="tx1"/>
                </a:solidFill>
              </a:rPr>
              <a:t>ampling strategy for environmental </a:t>
            </a:r>
            <a:r>
              <a:rPr lang="en-US" dirty="0">
                <a:solidFill>
                  <a:schemeClr val="tx1"/>
                </a:solidFill>
              </a:rPr>
              <a:t>m</a:t>
            </a:r>
            <a:r>
              <a:rPr lang="en-US" dirty="0" smtClean="0">
                <a:solidFill>
                  <a:schemeClr val="tx1"/>
                </a:solidFill>
              </a:rPr>
              <a:t>edia</a:t>
            </a:r>
          </a:p>
          <a:p>
            <a:pPr defTabSz="933450">
              <a:spcBef>
                <a:spcPct val="0"/>
              </a:spcBef>
              <a:spcAft>
                <a:spcPct val="35000"/>
              </a:spcAft>
            </a:pPr>
            <a:r>
              <a:rPr lang="en-US" kern="1200" dirty="0" smtClean="0">
                <a:solidFill>
                  <a:schemeClr val="tx1"/>
                </a:solidFill>
              </a:rPr>
              <a:t>Sampling at landfills, airports, </a:t>
            </a:r>
            <a:r>
              <a:rPr lang="en-US" dirty="0">
                <a:solidFill>
                  <a:schemeClr val="tx1"/>
                </a:solidFill>
              </a:rPr>
              <a:t>f</a:t>
            </a:r>
            <a:r>
              <a:rPr lang="en-US" kern="1200" dirty="0" smtClean="0">
                <a:solidFill>
                  <a:schemeClr val="tx1"/>
                </a:solidFill>
              </a:rPr>
              <a:t>irefighter </a:t>
            </a:r>
            <a:r>
              <a:rPr lang="en-US" dirty="0">
                <a:solidFill>
                  <a:schemeClr val="tx1"/>
                </a:solidFill>
              </a:rPr>
              <a:t>t</a:t>
            </a:r>
            <a:r>
              <a:rPr lang="en-US" kern="1200" dirty="0" smtClean="0">
                <a:solidFill>
                  <a:schemeClr val="tx1"/>
                </a:solidFill>
              </a:rPr>
              <a:t>raining </a:t>
            </a:r>
            <a:r>
              <a:rPr lang="en-US" dirty="0">
                <a:solidFill>
                  <a:schemeClr val="tx1"/>
                </a:solidFill>
              </a:rPr>
              <a:t>f</a:t>
            </a:r>
            <a:r>
              <a:rPr lang="en-US" kern="1200" dirty="0" smtClean="0">
                <a:solidFill>
                  <a:schemeClr val="tx1"/>
                </a:solidFill>
              </a:rPr>
              <a:t>acilities</a:t>
            </a:r>
          </a:p>
          <a:p>
            <a:pPr defTabSz="933450">
              <a:spcBef>
                <a:spcPct val="0"/>
              </a:spcBef>
              <a:spcAft>
                <a:spcPct val="35000"/>
              </a:spcAft>
            </a:pPr>
            <a:r>
              <a:rPr lang="en-US" dirty="0" smtClean="0">
                <a:solidFill>
                  <a:schemeClr val="tx1"/>
                </a:solidFill>
              </a:rPr>
              <a:t>Establish standards for surface </a:t>
            </a:r>
            <a:r>
              <a:rPr lang="en-US" dirty="0">
                <a:solidFill>
                  <a:schemeClr val="tx1"/>
                </a:solidFill>
              </a:rPr>
              <a:t>w</a:t>
            </a:r>
            <a:r>
              <a:rPr lang="en-US" dirty="0" smtClean="0">
                <a:solidFill>
                  <a:schemeClr val="tx1"/>
                </a:solidFill>
              </a:rPr>
              <a:t>ater and aquatic </a:t>
            </a:r>
            <a:r>
              <a:rPr lang="en-US" dirty="0">
                <a:solidFill>
                  <a:schemeClr val="tx1"/>
                </a:solidFill>
              </a:rPr>
              <a:t>b</a:t>
            </a:r>
            <a:r>
              <a:rPr lang="en-US" dirty="0" smtClean="0">
                <a:solidFill>
                  <a:schemeClr val="tx1"/>
                </a:solidFill>
              </a:rPr>
              <a:t>iota</a:t>
            </a:r>
          </a:p>
          <a:p>
            <a:pPr defTabSz="933450">
              <a:spcBef>
                <a:spcPct val="0"/>
              </a:spcBef>
              <a:spcAft>
                <a:spcPct val="35000"/>
              </a:spcAft>
            </a:pPr>
            <a:r>
              <a:rPr lang="en-US" dirty="0" smtClean="0">
                <a:solidFill>
                  <a:schemeClr val="tx1"/>
                </a:solidFill>
              </a:rPr>
              <a:t>Collaborate with stakeholders on remediation </a:t>
            </a:r>
            <a:r>
              <a:rPr lang="en-US" dirty="0">
                <a:solidFill>
                  <a:schemeClr val="tx1"/>
                </a:solidFill>
              </a:rPr>
              <a:t>t</a:t>
            </a:r>
            <a:r>
              <a:rPr lang="en-US" dirty="0" smtClean="0">
                <a:solidFill>
                  <a:schemeClr val="tx1"/>
                </a:solidFill>
              </a:rPr>
              <a:t>echnology</a:t>
            </a:r>
          </a:p>
        </p:txBody>
      </p:sp>
    </p:spTree>
    <p:extLst>
      <p:ext uri="{BB962C8B-B14F-4D97-AF65-F5344CB8AC3E}">
        <p14:creationId xmlns:p14="http://schemas.microsoft.com/office/powerpoint/2010/main" val="243140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DEPARTMENT </a:t>
            </a:r>
            <a:r>
              <a:rPr lang="en-US" dirty="0" smtClean="0">
                <a:latin typeface="Lucida Calligraphy" panose="03010101010101010101" pitchFamily="66" charset="0"/>
              </a:rPr>
              <a:t>of </a:t>
            </a:r>
            <a:r>
              <a:rPr lang="en-US" dirty="0" smtClean="0"/>
              <a:t> PUBLIC HEALTH</a:t>
            </a:r>
          </a:p>
          <a:p>
            <a:r>
              <a:rPr lang="en-US" dirty="0" smtClean="0"/>
              <a:t>DEPARTMENT </a:t>
            </a:r>
            <a:r>
              <a:rPr lang="en-US" dirty="0" smtClean="0">
                <a:latin typeface="Lucida Calligraphy" panose="03010101010101010101" pitchFamily="66" charset="0"/>
              </a:rPr>
              <a:t>of </a:t>
            </a:r>
            <a:r>
              <a:rPr lang="en-US" dirty="0" smtClean="0"/>
              <a:t>ENERGY AND ENVIRONMENTAL PROTECTION</a:t>
            </a:r>
          </a:p>
        </p:txBody>
      </p:sp>
      <p:sp>
        <p:nvSpPr>
          <p:cNvPr id="4" name="Slide Number Placeholder 3"/>
          <p:cNvSpPr>
            <a:spLocks noGrp="1"/>
          </p:cNvSpPr>
          <p:nvPr>
            <p:ph type="sldNum" sz="quarter" idx="12"/>
          </p:nvPr>
        </p:nvSpPr>
        <p:spPr/>
        <p:txBody>
          <a:bodyPr/>
          <a:lstStyle/>
          <a:p>
            <a:fld id="{6A916F42-3B8C-47A1-B86D-0FFEB9E864B9}" type="slidenum">
              <a:rPr lang="en-US" smtClean="0"/>
              <a:t>45</a:t>
            </a:fld>
            <a:endParaRPr lang="en-US" dirty="0"/>
          </a:p>
        </p:txBody>
      </p:sp>
      <p:sp>
        <p:nvSpPr>
          <p:cNvPr id="6" name="Title 5"/>
          <p:cNvSpPr>
            <a:spLocks noGrp="1"/>
          </p:cNvSpPr>
          <p:nvPr>
            <p:ph type="title"/>
          </p:nvPr>
        </p:nvSpPr>
        <p:spPr>
          <a:xfrm>
            <a:off x="1119188" y="1131094"/>
            <a:ext cx="7324725" cy="341552"/>
          </a:xfrm>
        </p:spPr>
        <p:txBody>
          <a:bodyPr/>
          <a:lstStyle/>
          <a:p>
            <a:r>
              <a:rPr lang="en-US" sz="2400" dirty="0"/>
              <a:t>Action </a:t>
            </a:r>
            <a:r>
              <a:rPr lang="en-US" sz="2400" dirty="0"/>
              <a:t>Plan: </a:t>
            </a:r>
            <a:r>
              <a:rPr lang="en-US" sz="2400" dirty="0"/>
              <a:t>Strategic Focus </a:t>
            </a:r>
            <a:r>
              <a:rPr lang="en-US" sz="2400" dirty="0"/>
              <a:t>4</a:t>
            </a:r>
            <a:endParaRPr lang="en-US" sz="2400" dirty="0">
              <a:solidFill>
                <a:srgbClr val="282761"/>
              </a:solidFill>
            </a:endParaRPr>
          </a:p>
        </p:txBody>
      </p:sp>
      <p:sp>
        <p:nvSpPr>
          <p:cNvPr id="5" name="Rounded Rectangle 4"/>
          <p:cNvSpPr/>
          <p:nvPr/>
        </p:nvSpPr>
        <p:spPr>
          <a:xfrm>
            <a:off x="1119188" y="1643062"/>
            <a:ext cx="6867524" cy="3414713"/>
          </a:xfrm>
          <a:prstGeom prst="roundRect">
            <a:avLst/>
          </a:prstGeom>
          <a:solidFill>
            <a:srgbClr val="FF66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16157" tIns="76152" rIns="116157" bIns="76152" numCol="1" spcCol="1270" anchor="ctr" anchorCtr="0">
            <a:noAutofit/>
          </a:bodyPr>
          <a:lstStyle/>
          <a:p>
            <a:pPr algn="ctr" defTabSz="933450">
              <a:lnSpc>
                <a:spcPct val="90000"/>
              </a:lnSpc>
              <a:spcAft>
                <a:spcPct val="35000"/>
              </a:spcAft>
            </a:pPr>
            <a:r>
              <a:rPr lang="en-US" sz="3300" b="1" dirty="0"/>
              <a:t>Cross Cutting Actions</a:t>
            </a:r>
          </a:p>
          <a:p>
            <a:pPr marL="342900" indent="-342900" defTabSz="933450">
              <a:lnSpc>
                <a:spcPct val="90000"/>
              </a:lnSpc>
              <a:spcAft>
                <a:spcPct val="35000"/>
              </a:spcAft>
              <a:buFont typeface="Arial" panose="020B0604020202020204" pitchFamily="34" charset="0"/>
              <a:buChar char="•"/>
            </a:pPr>
            <a:r>
              <a:rPr lang="en-US" sz="2100" dirty="0">
                <a:solidFill>
                  <a:schemeClr val="tx1"/>
                </a:solidFill>
              </a:rPr>
              <a:t>Enhance education </a:t>
            </a:r>
            <a:r>
              <a:rPr lang="en-US" sz="2100" dirty="0">
                <a:solidFill>
                  <a:schemeClr val="tx1"/>
                </a:solidFill>
              </a:rPr>
              <a:t>o</a:t>
            </a:r>
            <a:r>
              <a:rPr lang="en-US" sz="2100" dirty="0">
                <a:solidFill>
                  <a:schemeClr val="tx1"/>
                </a:solidFill>
              </a:rPr>
              <a:t>utreach and communication</a:t>
            </a:r>
          </a:p>
          <a:p>
            <a:pPr marL="342900" indent="-342900" defTabSz="933450">
              <a:lnSpc>
                <a:spcPct val="90000"/>
              </a:lnSpc>
              <a:spcAft>
                <a:spcPct val="35000"/>
              </a:spcAft>
              <a:buFont typeface="Arial" panose="020B0604020202020204" pitchFamily="34" charset="0"/>
              <a:buChar char="•"/>
            </a:pPr>
            <a:r>
              <a:rPr lang="en-US" sz="2100" dirty="0">
                <a:solidFill>
                  <a:schemeClr val="tx1"/>
                </a:solidFill>
              </a:rPr>
              <a:t>Public outreach </a:t>
            </a:r>
            <a:r>
              <a:rPr lang="en-US" sz="2100" dirty="0">
                <a:solidFill>
                  <a:schemeClr val="tx1"/>
                </a:solidFill>
              </a:rPr>
              <a:t>t</a:t>
            </a:r>
            <a:r>
              <a:rPr lang="en-US" sz="2100" dirty="0">
                <a:solidFill>
                  <a:schemeClr val="tx1"/>
                </a:solidFill>
              </a:rPr>
              <a:t>eam</a:t>
            </a:r>
          </a:p>
          <a:p>
            <a:pPr marL="342900" indent="-342900" defTabSz="933450">
              <a:lnSpc>
                <a:spcPct val="90000"/>
              </a:lnSpc>
              <a:spcAft>
                <a:spcPct val="35000"/>
              </a:spcAft>
              <a:buFont typeface="Arial" panose="020B0604020202020204" pitchFamily="34" charset="0"/>
              <a:buChar char="•"/>
            </a:pPr>
            <a:r>
              <a:rPr lang="en-US" sz="2100" dirty="0">
                <a:solidFill>
                  <a:schemeClr val="tx1"/>
                </a:solidFill>
              </a:rPr>
              <a:t>Collaborate with local emergency responders</a:t>
            </a:r>
          </a:p>
          <a:p>
            <a:pPr marL="342900" indent="-342900" defTabSz="933450">
              <a:lnSpc>
                <a:spcPct val="90000"/>
              </a:lnSpc>
              <a:spcAft>
                <a:spcPct val="35000"/>
              </a:spcAft>
              <a:buFont typeface="Arial" panose="020B0604020202020204" pitchFamily="34" charset="0"/>
              <a:buChar char="•"/>
            </a:pPr>
            <a:r>
              <a:rPr lang="en-US" sz="2100" dirty="0">
                <a:solidFill>
                  <a:schemeClr val="tx1"/>
                </a:solidFill>
              </a:rPr>
              <a:t>Continue networking with other state, regional and national groups</a:t>
            </a:r>
            <a:endParaRPr lang="en-US" sz="2100" dirty="0">
              <a:solidFill>
                <a:schemeClr val="tx1"/>
              </a:solidFill>
            </a:endParaRPr>
          </a:p>
        </p:txBody>
      </p:sp>
    </p:spTree>
    <p:extLst>
      <p:ext uri="{BB962C8B-B14F-4D97-AF65-F5344CB8AC3E}">
        <p14:creationId xmlns:p14="http://schemas.microsoft.com/office/powerpoint/2010/main" val="317897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3" name="Slide Number Placeholder 2"/>
          <p:cNvSpPr>
            <a:spLocks noGrp="1"/>
          </p:cNvSpPr>
          <p:nvPr>
            <p:ph type="sldNum" sz="quarter" idx="12"/>
          </p:nvPr>
        </p:nvSpPr>
        <p:spPr/>
        <p:txBody>
          <a:bodyPr/>
          <a:lstStyle/>
          <a:p>
            <a:fld id="{6A916F42-3B8C-47A1-B86D-0FFEB9E864B9}" type="slidenum">
              <a:rPr lang="en-US" smtClean="0"/>
              <a:t>46</a:t>
            </a:fld>
            <a:endParaRPr lang="en-US" dirty="0"/>
          </a:p>
        </p:txBody>
      </p:sp>
      <p:sp>
        <p:nvSpPr>
          <p:cNvPr id="4" name="Title 3"/>
          <p:cNvSpPr>
            <a:spLocks noGrp="1"/>
          </p:cNvSpPr>
          <p:nvPr>
            <p:ph type="title"/>
          </p:nvPr>
        </p:nvSpPr>
        <p:spPr/>
        <p:txBody>
          <a:bodyPr/>
          <a:lstStyle/>
          <a:p>
            <a:r>
              <a:rPr lang="en-US" dirty="0" smtClean="0"/>
              <a:t>Public Comment Summary</a:t>
            </a:r>
            <a:endParaRPr lang="en-US" dirty="0"/>
          </a:p>
        </p:txBody>
      </p:sp>
      <p:sp>
        <p:nvSpPr>
          <p:cNvPr id="5" name="Freeform 4"/>
          <p:cNvSpPr/>
          <p:nvPr/>
        </p:nvSpPr>
        <p:spPr>
          <a:xfrm>
            <a:off x="1119187" y="1627840"/>
            <a:ext cx="6910388" cy="348708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99" tIns="105994" rIns="145999" bIns="105994" numCol="1" spcCol="1270" anchor="ctr" anchorCtr="0">
            <a:noAutofit/>
          </a:bodyPr>
          <a:lstStyle/>
          <a:p>
            <a:pPr algn="ctr" defTabSz="933450">
              <a:lnSpc>
                <a:spcPct val="90000"/>
              </a:lnSpc>
              <a:spcAft>
                <a:spcPct val="35000"/>
              </a:spcAft>
            </a:pPr>
            <a:endParaRPr lang="en-US" sz="3300" b="1" dirty="0"/>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October 1 – 15, 2019 comment </a:t>
            </a:r>
            <a:r>
              <a:rPr lang="en-US" sz="2400" dirty="0">
                <a:solidFill>
                  <a:schemeClr val="tx1"/>
                </a:solidFill>
              </a:rPr>
              <a:t>p</a:t>
            </a:r>
            <a:r>
              <a:rPr lang="en-US" sz="2400" dirty="0">
                <a:solidFill>
                  <a:schemeClr val="tx1"/>
                </a:solidFill>
              </a:rPr>
              <a:t>eriod</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293 comments from over 400 commenters</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Evaluated each and every comment</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Comments are wide-ranging</a:t>
            </a:r>
          </a:p>
          <a:p>
            <a:pPr marL="385763" indent="-385763" defTabSz="933450">
              <a:lnSpc>
                <a:spcPct val="90000"/>
              </a:lnSpc>
              <a:spcAft>
                <a:spcPct val="35000"/>
              </a:spcAft>
              <a:buFont typeface="Arial" panose="020B0604020202020204" pitchFamily="34" charset="0"/>
              <a:buChar char="•"/>
            </a:pPr>
            <a:r>
              <a:rPr lang="en-US" sz="2400" dirty="0">
                <a:solidFill>
                  <a:schemeClr val="tx1"/>
                </a:solidFill>
              </a:rPr>
              <a:t>Overall support for the draft action plan recommendations</a:t>
            </a:r>
          </a:p>
          <a:p>
            <a:pPr marL="385763" indent="-385763" defTabSz="933450">
              <a:lnSpc>
                <a:spcPct val="90000"/>
              </a:lnSpc>
              <a:spcAft>
                <a:spcPct val="35000"/>
              </a:spcAft>
              <a:buFont typeface="Arial" panose="020B0604020202020204" pitchFamily="34" charset="0"/>
              <a:buChar char="•"/>
            </a:pPr>
            <a:endParaRPr lang="en-US" sz="2400" dirty="0">
              <a:solidFill>
                <a:schemeClr val="tx1"/>
              </a:solidFill>
            </a:endParaRPr>
          </a:p>
          <a:p>
            <a:pPr marL="385763" indent="-385763" defTabSz="933450">
              <a:lnSpc>
                <a:spcPct val="90000"/>
              </a:lnSpc>
              <a:spcAft>
                <a:spcPct val="35000"/>
              </a:spcAft>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59790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r>
              <a:rPr lang="en-US" smtClean="0"/>
              <a:t>DEPARTMENT </a:t>
            </a:r>
            <a:r>
              <a:rPr lang="en-US" smtClean="0">
                <a:latin typeface="Lucida Calligraphy" panose="03010101010101010101" pitchFamily="66" charset="0"/>
              </a:rPr>
              <a:t>of </a:t>
            </a:r>
            <a:r>
              <a:rPr lang="en-US" smtClean="0"/>
              <a:t> PUBLIC HEALTH</a:t>
            </a:r>
          </a:p>
          <a:p>
            <a:r>
              <a:rPr lang="en-US" smtClean="0"/>
              <a:t>DEPARTMENT  </a:t>
            </a:r>
            <a:r>
              <a:rPr lang="en-US" smtClean="0">
                <a:latin typeface="Lucida Calligraphy" panose="03010101010101010101" pitchFamily="66" charset="0"/>
              </a:rPr>
              <a:t>of </a:t>
            </a:r>
            <a:r>
              <a:rPr lang="en-US" smtClean="0"/>
              <a:t>ENERGY AND ENVIRONMENTAL PROTECTION</a:t>
            </a:r>
            <a:endParaRPr lang="en-US" dirty="0" smtClean="0"/>
          </a:p>
        </p:txBody>
      </p:sp>
      <p:sp>
        <p:nvSpPr>
          <p:cNvPr id="5" name="Slide Number Placeholder 4"/>
          <p:cNvSpPr>
            <a:spLocks noGrp="1"/>
          </p:cNvSpPr>
          <p:nvPr>
            <p:ph type="sldNum" sz="quarter" idx="4294967295"/>
          </p:nvPr>
        </p:nvSpPr>
        <p:spPr/>
        <p:txBody>
          <a:bodyPr/>
          <a:lstStyle/>
          <a:p>
            <a:fld id="{6A916F42-3B8C-47A1-B86D-0FFEB9E864B9}" type="slidenum">
              <a:rPr lang="en-US" smtClean="0"/>
              <a:t>47</a:t>
            </a:fld>
            <a:endParaRPr lang="en-US" dirty="0"/>
          </a:p>
        </p:txBody>
      </p:sp>
      <p:sp>
        <p:nvSpPr>
          <p:cNvPr id="8" name="Freeform 7"/>
          <p:cNvSpPr txBox="1">
            <a:spLocks noGrp="1"/>
          </p:cNvSpPr>
          <p:nvPr>
            <p:ph idx="1"/>
          </p:nvPr>
        </p:nvSpPr>
        <p:spPr>
          <a:xfrm>
            <a:off x="1535136" y="1943039"/>
            <a:ext cx="5915003" cy="2828546"/>
          </a:xfrm>
          <a:prstGeom prst="roundRect">
            <a:avLst/>
          </a:prstGeom>
          <a:solidFill>
            <a:srgbClr val="28276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0499" tIns="90494" rIns="130499" bIns="90494" numCol="1" spcCol="1270"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933450">
              <a:spcBef>
                <a:spcPct val="0"/>
              </a:spcBef>
              <a:spcAft>
                <a:spcPct val="35000"/>
              </a:spcAft>
              <a:buNone/>
            </a:pPr>
            <a:r>
              <a:rPr lang="en-US" sz="3300" b="1" dirty="0">
                <a:solidFill>
                  <a:schemeClr val="bg1"/>
                </a:solidFill>
              </a:rPr>
              <a:t>Next Steps</a:t>
            </a:r>
          </a:p>
          <a:p>
            <a:pPr marL="0" indent="0" algn="ctr" defTabSz="933450">
              <a:spcBef>
                <a:spcPct val="0"/>
              </a:spcBef>
              <a:spcAft>
                <a:spcPct val="35000"/>
              </a:spcAft>
              <a:buNone/>
            </a:pPr>
            <a:endParaRPr lang="en-US" sz="2700" b="1" dirty="0">
              <a:solidFill>
                <a:schemeClr val="bg1"/>
              </a:solidFill>
            </a:endParaRPr>
          </a:p>
          <a:p>
            <a:pPr marL="0" indent="0" algn="ctr" defTabSz="933450">
              <a:spcBef>
                <a:spcPct val="0"/>
              </a:spcBef>
              <a:spcAft>
                <a:spcPct val="35000"/>
              </a:spcAft>
              <a:buNone/>
            </a:pPr>
            <a:endParaRPr lang="en-US" sz="1800" dirty="0">
              <a:solidFill>
                <a:schemeClr val="bg1"/>
              </a:solidFill>
            </a:endParaRPr>
          </a:p>
        </p:txBody>
      </p:sp>
    </p:spTree>
    <p:extLst>
      <p:ext uri="{BB962C8B-B14F-4D97-AF65-F5344CB8AC3E}">
        <p14:creationId xmlns:p14="http://schemas.microsoft.com/office/powerpoint/2010/main" val="402922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ltGray">
          <a:xfrm>
            <a:off x="0" y="3860800"/>
            <a:ext cx="9144000" cy="2119313"/>
          </a:xfrm>
          <a:prstGeom prst="rect">
            <a:avLst/>
          </a:prstGeom>
          <a:solidFill>
            <a:srgbClr val="006DA3"/>
          </a:solidFill>
          <a:ln>
            <a:noFill/>
          </a:ln>
          <a:effectLst/>
          <a:extLst/>
        </p:spPr>
        <p:txBody>
          <a:bodyPr wrap="none" anchor="ctr"/>
          <a:lstStyle/>
          <a:p>
            <a:endParaRPr lang="en-AU" dirty="0"/>
          </a:p>
        </p:txBody>
      </p:sp>
      <p:sp>
        <p:nvSpPr>
          <p:cNvPr id="5" name="Rectangle 19"/>
          <p:cNvSpPr txBox="1">
            <a:spLocks noChangeArrowheads="1"/>
          </p:cNvSpPr>
          <p:nvPr/>
        </p:nvSpPr>
        <p:spPr bwMode="white">
          <a:xfrm>
            <a:off x="543450" y="4799013"/>
            <a:ext cx="77406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r>
              <a:rPr lang="en-US" kern="0" dirty="0" smtClean="0">
                <a:solidFill>
                  <a:schemeClr val="bg1"/>
                </a:solidFill>
                <a:latin typeface="Arial Black" panose="020B0A04020102020204" pitchFamily="34" charset="0"/>
              </a:rPr>
              <a:t>Treatment Challenges</a:t>
            </a:r>
          </a:p>
          <a:p>
            <a:r>
              <a:rPr lang="en-US" sz="2400" kern="0" dirty="0" smtClean="0">
                <a:solidFill>
                  <a:schemeClr val="bg1"/>
                </a:solidFill>
                <a:latin typeface="Arial Black" panose="020B0A04020102020204" pitchFamily="34" charset="0"/>
                <a:cs typeface="Arial" panose="020B0604020202020204" pitchFamily="34" charset="0"/>
              </a:rPr>
              <a:t> </a:t>
            </a:r>
            <a:endParaRPr lang="en-US" sz="2400" kern="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7626105" y="3402013"/>
            <a:ext cx="973667" cy="973666"/>
            <a:chOff x="2433964" y="4438558"/>
            <a:chExt cx="973667" cy="973666"/>
          </a:xfrm>
          <a:solidFill>
            <a:schemeClr val="bg1">
              <a:lumMod val="85000"/>
            </a:schemeClr>
          </a:solidFill>
        </p:grpSpPr>
        <p:sp>
          <p:nvSpPr>
            <p:cNvPr id="11" name="Rectangle 10"/>
            <p:cNvSpPr/>
            <p:nvPr/>
          </p:nvSpPr>
          <p:spPr>
            <a:xfrm>
              <a:off x="2433964" y="4438558"/>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425" y="4600203"/>
              <a:ext cx="766461" cy="663503"/>
            </a:xfrm>
            <a:prstGeom prst="rect">
              <a:avLst/>
            </a:prstGeom>
            <a:grpFill/>
          </p:spPr>
        </p:pic>
      </p:grpSp>
      <p:grpSp>
        <p:nvGrpSpPr>
          <p:cNvPr id="13" name="Group 12"/>
          <p:cNvGrpSpPr/>
          <p:nvPr/>
        </p:nvGrpSpPr>
        <p:grpSpPr>
          <a:xfrm>
            <a:off x="5930093" y="3395328"/>
            <a:ext cx="973667" cy="978025"/>
            <a:chOff x="4307975" y="4451477"/>
            <a:chExt cx="973667" cy="978025"/>
          </a:xfrm>
        </p:grpSpPr>
        <p:sp>
          <p:nvSpPr>
            <p:cNvPr id="14" name="Rectangle 13"/>
            <p:cNvSpPr/>
            <p:nvPr/>
          </p:nvSpPr>
          <p:spPr>
            <a:xfrm>
              <a:off x="4307975" y="4455834"/>
              <a:ext cx="973667" cy="973668"/>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501"/>
            <a:stretch/>
          </p:blipFill>
          <p:spPr>
            <a:xfrm>
              <a:off x="4413692" y="4451477"/>
              <a:ext cx="766585" cy="896444"/>
            </a:xfrm>
            <a:prstGeom prst="rect">
              <a:avLst/>
            </a:prstGeom>
          </p:spPr>
        </p:pic>
      </p:grpSp>
      <p:grpSp>
        <p:nvGrpSpPr>
          <p:cNvPr id="16" name="Group 15"/>
          <p:cNvGrpSpPr/>
          <p:nvPr/>
        </p:nvGrpSpPr>
        <p:grpSpPr>
          <a:xfrm>
            <a:off x="477577" y="3395328"/>
            <a:ext cx="973667" cy="973667"/>
            <a:chOff x="4085166" y="4159104"/>
            <a:chExt cx="973667" cy="973667"/>
          </a:xfrm>
          <a:solidFill>
            <a:schemeClr val="bg1">
              <a:lumMod val="85000"/>
            </a:schemeClr>
          </a:solidFill>
        </p:grpSpPr>
        <p:sp>
          <p:nvSpPr>
            <p:cNvPr id="17" name="Rectangle 16"/>
            <p:cNvSpPr/>
            <p:nvPr/>
          </p:nvSpPr>
          <p:spPr>
            <a:xfrm>
              <a:off x="4085166" y="4159104"/>
              <a:ext cx="973667" cy="973667"/>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a:grpFill/>
          </p:spPr>
        </p:pic>
      </p:grpSp>
      <p:grpSp>
        <p:nvGrpSpPr>
          <p:cNvPr id="19" name="Group 18"/>
          <p:cNvGrpSpPr/>
          <p:nvPr/>
        </p:nvGrpSpPr>
        <p:grpSpPr>
          <a:xfrm>
            <a:off x="4002842" y="3402013"/>
            <a:ext cx="974725" cy="973137"/>
            <a:chOff x="2157413" y="1922463"/>
            <a:chExt cx="974725" cy="973137"/>
          </a:xfrm>
        </p:grpSpPr>
        <p:sp>
          <p:nvSpPr>
            <p:cNvPr id="20" name="AutoShape 3"/>
            <p:cNvSpPr>
              <a:spLocks noChangeAspect="1" noChangeArrowheads="1" noTextEdit="1"/>
            </p:cNvSpPr>
            <p:nvPr/>
          </p:nvSpPr>
          <p:spPr bwMode="auto">
            <a:xfrm>
              <a:off x="2157413" y="1922463"/>
              <a:ext cx="9747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
            <p:cNvSpPr>
              <a:spLocks noChangeArrowheads="1"/>
            </p:cNvSpPr>
            <p:nvPr/>
          </p:nvSpPr>
          <p:spPr bwMode="auto">
            <a:xfrm>
              <a:off x="2159001" y="1924050"/>
              <a:ext cx="971550" cy="969962"/>
            </a:xfrm>
            <a:prstGeom prst="rect">
              <a:avLst/>
            </a:prstGeom>
            <a:solidFill>
              <a:schemeClr val="bg1">
                <a:lumMod val="85000"/>
              </a:schemeClr>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2251076" y="2016125"/>
              <a:ext cx="787400" cy="741363"/>
              <a:chOff x="2251076" y="2016125"/>
              <a:chExt cx="787400" cy="741363"/>
            </a:xfrm>
          </p:grpSpPr>
          <p:sp>
            <p:nvSpPr>
              <p:cNvPr id="23" name="Freeform 6"/>
              <p:cNvSpPr>
                <a:spLocks/>
              </p:cNvSpPr>
              <p:nvPr/>
            </p:nvSpPr>
            <p:spPr bwMode="auto">
              <a:xfrm>
                <a:off x="2281238" y="2016125"/>
                <a:ext cx="757238" cy="241300"/>
              </a:xfrm>
              <a:custGeom>
                <a:avLst/>
                <a:gdLst>
                  <a:gd name="T0" fmla="*/ 635 w 15875"/>
                  <a:gd name="T1" fmla="*/ 5054 h 5054"/>
                  <a:gd name="T2" fmla="*/ 15240 w 15875"/>
                  <a:gd name="T3" fmla="*/ 5054 h 5054"/>
                  <a:gd name="T4" fmla="*/ 15240 w 15875"/>
                  <a:gd name="T5" fmla="*/ 4419 h 5054"/>
                  <a:gd name="T6" fmla="*/ 15875 w 15875"/>
                  <a:gd name="T7" fmla="*/ 4419 h 5054"/>
                  <a:gd name="T8" fmla="*/ 15875 w 15875"/>
                  <a:gd name="T9" fmla="*/ 3784 h 5054"/>
                  <a:gd name="T10" fmla="*/ 7636 w 15875"/>
                  <a:gd name="T11" fmla="*/ 0 h 5054"/>
                  <a:gd name="T12" fmla="*/ 0 w 15875"/>
                  <a:gd name="T13" fmla="*/ 3784 h 5054"/>
                  <a:gd name="T14" fmla="*/ 0 w 15875"/>
                  <a:gd name="T15" fmla="*/ 4419 h 5054"/>
                  <a:gd name="T16" fmla="*/ 635 w 15875"/>
                  <a:gd name="T17" fmla="*/ 4419 h 5054"/>
                  <a:gd name="T18" fmla="*/ 635 w 15875"/>
                  <a:gd name="T19" fmla="*/ 5054 h 5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75" h="5054">
                    <a:moveTo>
                      <a:pt x="635" y="5054"/>
                    </a:moveTo>
                    <a:lnTo>
                      <a:pt x="15240" y="5054"/>
                    </a:lnTo>
                    <a:lnTo>
                      <a:pt x="15240" y="4419"/>
                    </a:lnTo>
                    <a:lnTo>
                      <a:pt x="15875" y="4419"/>
                    </a:lnTo>
                    <a:lnTo>
                      <a:pt x="15875" y="3784"/>
                    </a:lnTo>
                    <a:lnTo>
                      <a:pt x="7636" y="0"/>
                    </a:lnTo>
                    <a:lnTo>
                      <a:pt x="0" y="3784"/>
                    </a:lnTo>
                    <a:lnTo>
                      <a:pt x="0" y="4419"/>
                    </a:lnTo>
                    <a:lnTo>
                      <a:pt x="635" y="4419"/>
                    </a:lnTo>
                    <a:lnTo>
                      <a:pt x="635" y="50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311401" y="2287588"/>
                <a:ext cx="666750" cy="363537"/>
              </a:xfrm>
              <a:custGeom>
                <a:avLst/>
                <a:gdLst>
                  <a:gd name="T0" fmla="*/ 1270 w 13970"/>
                  <a:gd name="T1" fmla="*/ 0 h 7620"/>
                  <a:gd name="T2" fmla="*/ 3175 w 13970"/>
                  <a:gd name="T3" fmla="*/ 0 h 7620"/>
                  <a:gd name="T4" fmla="*/ 3175 w 13970"/>
                  <a:gd name="T5" fmla="*/ 6350 h 7620"/>
                  <a:gd name="T6" fmla="*/ 4445 w 13970"/>
                  <a:gd name="T7" fmla="*/ 6350 h 7620"/>
                  <a:gd name="T8" fmla="*/ 4445 w 13970"/>
                  <a:gd name="T9" fmla="*/ 0 h 7620"/>
                  <a:gd name="T10" fmla="*/ 6350 w 13970"/>
                  <a:gd name="T11" fmla="*/ 0 h 7620"/>
                  <a:gd name="T12" fmla="*/ 6350 w 13970"/>
                  <a:gd name="T13" fmla="*/ 6350 h 7620"/>
                  <a:gd name="T14" fmla="*/ 7620 w 13970"/>
                  <a:gd name="T15" fmla="*/ 6350 h 7620"/>
                  <a:gd name="T16" fmla="*/ 7620 w 13970"/>
                  <a:gd name="T17" fmla="*/ 0 h 7620"/>
                  <a:gd name="T18" fmla="*/ 9525 w 13970"/>
                  <a:gd name="T19" fmla="*/ 0 h 7620"/>
                  <a:gd name="T20" fmla="*/ 9525 w 13970"/>
                  <a:gd name="T21" fmla="*/ 6350 h 7620"/>
                  <a:gd name="T22" fmla="*/ 10795 w 13970"/>
                  <a:gd name="T23" fmla="*/ 6350 h 7620"/>
                  <a:gd name="T24" fmla="*/ 10795 w 13970"/>
                  <a:gd name="T25" fmla="*/ 0 h 7620"/>
                  <a:gd name="T26" fmla="*/ 12700 w 13970"/>
                  <a:gd name="T27" fmla="*/ 0 h 7620"/>
                  <a:gd name="T28" fmla="*/ 12700 w 13970"/>
                  <a:gd name="T29" fmla="*/ 6350 h 7620"/>
                  <a:gd name="T30" fmla="*/ 13970 w 13970"/>
                  <a:gd name="T31" fmla="*/ 6350 h 7620"/>
                  <a:gd name="T32" fmla="*/ 13970 w 13970"/>
                  <a:gd name="T33" fmla="*/ 7620 h 7620"/>
                  <a:gd name="T34" fmla="*/ 0 w 13970"/>
                  <a:gd name="T35" fmla="*/ 7620 h 7620"/>
                  <a:gd name="T36" fmla="*/ 0 w 13970"/>
                  <a:gd name="T37" fmla="*/ 6350 h 7620"/>
                  <a:gd name="T38" fmla="*/ 1270 w 13970"/>
                  <a:gd name="T39" fmla="*/ 6350 h 7620"/>
                  <a:gd name="T40" fmla="*/ 1270 w 13970"/>
                  <a:gd name="T41" fmla="*/ 0 h 7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70" h="7620">
                    <a:moveTo>
                      <a:pt x="1270" y="0"/>
                    </a:moveTo>
                    <a:lnTo>
                      <a:pt x="3175" y="0"/>
                    </a:lnTo>
                    <a:lnTo>
                      <a:pt x="3175" y="6350"/>
                    </a:lnTo>
                    <a:lnTo>
                      <a:pt x="4445" y="6350"/>
                    </a:lnTo>
                    <a:lnTo>
                      <a:pt x="4445" y="0"/>
                    </a:lnTo>
                    <a:lnTo>
                      <a:pt x="6350" y="0"/>
                    </a:lnTo>
                    <a:lnTo>
                      <a:pt x="6350" y="6350"/>
                    </a:lnTo>
                    <a:lnTo>
                      <a:pt x="7620" y="6350"/>
                    </a:lnTo>
                    <a:lnTo>
                      <a:pt x="7620" y="0"/>
                    </a:lnTo>
                    <a:lnTo>
                      <a:pt x="9525" y="0"/>
                    </a:lnTo>
                    <a:lnTo>
                      <a:pt x="9525" y="6350"/>
                    </a:lnTo>
                    <a:lnTo>
                      <a:pt x="10795" y="6350"/>
                    </a:lnTo>
                    <a:lnTo>
                      <a:pt x="10795" y="0"/>
                    </a:lnTo>
                    <a:lnTo>
                      <a:pt x="12700" y="0"/>
                    </a:lnTo>
                    <a:lnTo>
                      <a:pt x="12700" y="6350"/>
                    </a:lnTo>
                    <a:lnTo>
                      <a:pt x="13970" y="6350"/>
                    </a:lnTo>
                    <a:lnTo>
                      <a:pt x="13970" y="7620"/>
                    </a:lnTo>
                    <a:lnTo>
                      <a:pt x="0" y="7620"/>
                    </a:lnTo>
                    <a:lnTo>
                      <a:pt x="0" y="6350"/>
                    </a:lnTo>
                    <a:lnTo>
                      <a:pt x="1270" y="6350"/>
                    </a:lnTo>
                    <a:lnTo>
                      <a:pt x="127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
              <p:cNvSpPr>
                <a:spLocks noChangeArrowheads="1"/>
              </p:cNvSpPr>
              <p:nvPr/>
            </p:nvSpPr>
            <p:spPr bwMode="auto">
              <a:xfrm>
                <a:off x="2251076" y="2681288"/>
                <a:ext cx="787400" cy="76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25"/>
          <p:cNvGrpSpPr/>
          <p:nvPr/>
        </p:nvGrpSpPr>
        <p:grpSpPr>
          <a:xfrm>
            <a:off x="2059299" y="3393435"/>
            <a:ext cx="973667" cy="973666"/>
            <a:chOff x="493739" y="4438557"/>
            <a:chExt cx="973667" cy="973666"/>
          </a:xfrm>
          <a:solidFill>
            <a:schemeClr val="bg1">
              <a:lumMod val="85000"/>
            </a:schemeClr>
          </a:solidFill>
        </p:grpSpPr>
        <p:sp>
          <p:nvSpPr>
            <p:cNvPr id="27" name="Rectangle 26"/>
            <p:cNvSpPr/>
            <p:nvPr/>
          </p:nvSpPr>
          <p:spPr>
            <a:xfrm>
              <a:off x="493739" y="4438557"/>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29" y="4539299"/>
              <a:ext cx="539555" cy="788810"/>
            </a:xfrm>
            <a:prstGeom prst="rect">
              <a:avLst/>
            </a:prstGeom>
            <a:grpFill/>
          </p:spPr>
        </p:pic>
      </p:grpSp>
    </p:spTree>
    <p:extLst>
      <p:ext uri="{BB962C8B-B14F-4D97-AF65-F5344CB8AC3E}">
        <p14:creationId xmlns:p14="http://schemas.microsoft.com/office/powerpoint/2010/main" val="149887918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778260" y="2347451"/>
            <a:ext cx="3836923" cy="1195051"/>
            <a:chOff x="2778259" y="1490200"/>
            <a:chExt cx="3836923" cy="1195051"/>
          </a:xfrm>
        </p:grpSpPr>
        <p:sp>
          <p:nvSpPr>
            <p:cNvPr id="14" name="Oval 13"/>
            <p:cNvSpPr/>
            <p:nvPr/>
          </p:nvSpPr>
          <p:spPr>
            <a:xfrm rot="16866704">
              <a:off x="4141645" y="211713"/>
              <a:ext cx="1110152" cy="383692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13" name="Oval 12"/>
            <p:cNvSpPr/>
            <p:nvPr/>
          </p:nvSpPr>
          <p:spPr>
            <a:xfrm rot="16866704">
              <a:off x="3571540" y="789924"/>
              <a:ext cx="946246" cy="24294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12" name="Oval 11"/>
            <p:cNvSpPr/>
            <p:nvPr/>
          </p:nvSpPr>
          <p:spPr>
            <a:xfrm rot="16866704">
              <a:off x="3013603" y="1279077"/>
              <a:ext cx="739657" cy="11619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11" name="Oval 10"/>
            <p:cNvSpPr/>
            <p:nvPr/>
          </p:nvSpPr>
          <p:spPr>
            <a:xfrm rot="16866704">
              <a:off x="2871813" y="1481777"/>
              <a:ext cx="486295" cy="5951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cxnSp>
          <p:nvCxnSpPr>
            <p:cNvPr id="23" name="Straight Arrow Connector 22"/>
            <p:cNvCxnSpPr>
              <a:stCxn id="132" idx="6"/>
            </p:cNvCxnSpPr>
            <p:nvPr/>
          </p:nvCxnSpPr>
          <p:spPr>
            <a:xfrm>
              <a:off x="3114868" y="1763891"/>
              <a:ext cx="2928977" cy="584180"/>
            </a:xfrm>
            <a:prstGeom prst="straightConnector1">
              <a:avLst/>
            </a:prstGeom>
            <a:ln w="25400">
              <a:solidFill>
                <a:srgbClr val="006DA3"/>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721774">
              <a:off x="3706111" y="1668904"/>
              <a:ext cx="1657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6DA3"/>
                  </a:solidFill>
                  <a:effectLst/>
                  <a:uLnTx/>
                  <a:uFillTx/>
                  <a:latin typeface="Arial"/>
                  <a:ea typeface="+mn-ea"/>
                  <a:cs typeface="+mn-cs"/>
                </a:rPr>
                <a:t>Groundwater pathway</a:t>
              </a:r>
            </a:p>
          </p:txBody>
        </p:sp>
      </p:grpSp>
      <p:sp>
        <p:nvSpPr>
          <p:cNvPr id="5" name="Freeform 4"/>
          <p:cNvSpPr/>
          <p:nvPr/>
        </p:nvSpPr>
        <p:spPr>
          <a:xfrm>
            <a:off x="5840844" y="1865578"/>
            <a:ext cx="772829" cy="2834863"/>
          </a:xfrm>
          <a:custGeom>
            <a:avLst/>
            <a:gdLst>
              <a:gd name="connsiteX0" fmla="*/ 1212574 w 1212574"/>
              <a:gd name="connsiteY0" fmla="*/ 0 h 6152321"/>
              <a:gd name="connsiteX1" fmla="*/ 725556 w 1212574"/>
              <a:gd name="connsiteY1" fmla="*/ 1043608 h 6152321"/>
              <a:gd name="connsiteX2" fmla="*/ 616226 w 1212574"/>
              <a:gd name="connsiteY2" fmla="*/ 2325756 h 6152321"/>
              <a:gd name="connsiteX3" fmla="*/ 1103243 w 1212574"/>
              <a:gd name="connsiteY3" fmla="*/ 4234069 h 6152321"/>
              <a:gd name="connsiteX4" fmla="*/ 0 w 1212574"/>
              <a:gd name="connsiteY4" fmla="*/ 6152321 h 6152321"/>
              <a:gd name="connsiteX0" fmla="*/ 725556 w 1116478"/>
              <a:gd name="connsiteY0" fmla="*/ 0 h 5108713"/>
              <a:gd name="connsiteX1" fmla="*/ 616226 w 1116478"/>
              <a:gd name="connsiteY1" fmla="*/ 1282148 h 5108713"/>
              <a:gd name="connsiteX2" fmla="*/ 1103243 w 1116478"/>
              <a:gd name="connsiteY2" fmla="*/ 3190461 h 5108713"/>
              <a:gd name="connsiteX3" fmla="*/ 0 w 1116478"/>
              <a:gd name="connsiteY3" fmla="*/ 5108713 h 5108713"/>
              <a:gd name="connsiteX0" fmla="*/ 773643 w 1116309"/>
              <a:gd name="connsiteY0" fmla="*/ 0 h 5269611"/>
              <a:gd name="connsiteX1" fmla="*/ 616226 w 1116309"/>
              <a:gd name="connsiteY1" fmla="*/ 1443046 h 5269611"/>
              <a:gd name="connsiteX2" fmla="*/ 1103243 w 1116309"/>
              <a:gd name="connsiteY2" fmla="*/ 3351359 h 5269611"/>
              <a:gd name="connsiteX3" fmla="*/ 0 w 1116309"/>
              <a:gd name="connsiteY3" fmla="*/ 5269611 h 5269611"/>
            </a:gdLst>
            <a:ahLst/>
            <a:cxnLst>
              <a:cxn ang="0">
                <a:pos x="connsiteX0" y="connsiteY0"/>
              </a:cxn>
              <a:cxn ang="0">
                <a:pos x="connsiteX1" y="connsiteY1"/>
              </a:cxn>
              <a:cxn ang="0">
                <a:pos x="connsiteX2" y="connsiteY2"/>
              </a:cxn>
              <a:cxn ang="0">
                <a:pos x="connsiteX3" y="connsiteY3"/>
              </a:cxn>
            </a:cxnLst>
            <a:rect l="l" t="t" r="r" b="b"/>
            <a:pathLst>
              <a:path w="1116309" h="5269611">
                <a:moveTo>
                  <a:pt x="773643" y="0"/>
                </a:moveTo>
                <a:cubicBezTo>
                  <a:pt x="674252" y="387626"/>
                  <a:pt x="561293" y="884486"/>
                  <a:pt x="616226" y="1443046"/>
                </a:cubicBezTo>
                <a:cubicBezTo>
                  <a:pt x="671159" y="2001606"/>
                  <a:pt x="1205947" y="2713598"/>
                  <a:pt x="1103243" y="3351359"/>
                </a:cubicBezTo>
                <a:cubicBezTo>
                  <a:pt x="1000539" y="3989120"/>
                  <a:pt x="175591" y="4961498"/>
                  <a:pt x="0" y="5269611"/>
                </a:cubicBezTo>
              </a:path>
            </a:pathLst>
          </a:custGeom>
          <a:noFill/>
          <a:ln w="22225">
            <a:solidFill>
              <a:srgbClr val="006D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6" name="Freeform 5"/>
          <p:cNvSpPr/>
          <p:nvPr/>
        </p:nvSpPr>
        <p:spPr>
          <a:xfrm>
            <a:off x="5501971" y="1853835"/>
            <a:ext cx="750022" cy="550475"/>
          </a:xfrm>
          <a:custGeom>
            <a:avLst/>
            <a:gdLst>
              <a:gd name="connsiteX0" fmla="*/ 0 w 1013792"/>
              <a:gd name="connsiteY0" fmla="*/ 0 h 1779104"/>
              <a:gd name="connsiteX1" fmla="*/ 407505 w 1013792"/>
              <a:gd name="connsiteY1" fmla="*/ 983973 h 1779104"/>
              <a:gd name="connsiteX2" fmla="*/ 1013792 w 1013792"/>
              <a:gd name="connsiteY2" fmla="*/ 1779104 h 1779104"/>
            </a:gdLst>
            <a:ahLst/>
            <a:cxnLst>
              <a:cxn ang="0">
                <a:pos x="connsiteX0" y="connsiteY0"/>
              </a:cxn>
              <a:cxn ang="0">
                <a:pos x="connsiteX1" y="connsiteY1"/>
              </a:cxn>
              <a:cxn ang="0">
                <a:pos x="connsiteX2" y="connsiteY2"/>
              </a:cxn>
            </a:cxnLst>
            <a:rect l="l" t="t" r="r" b="b"/>
            <a:pathLst>
              <a:path w="1013792" h="1779104">
                <a:moveTo>
                  <a:pt x="0" y="0"/>
                </a:moveTo>
                <a:cubicBezTo>
                  <a:pt x="119270" y="343728"/>
                  <a:pt x="238540" y="687456"/>
                  <a:pt x="407505" y="983973"/>
                </a:cubicBezTo>
                <a:cubicBezTo>
                  <a:pt x="576470" y="1280490"/>
                  <a:pt x="889553" y="1626704"/>
                  <a:pt x="1013792" y="1779104"/>
                </a:cubicBezTo>
              </a:path>
            </a:pathLst>
          </a:custGeom>
          <a:noFill/>
          <a:ln w="22225">
            <a:solidFill>
              <a:srgbClr val="006D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17" name="Freeform 16"/>
          <p:cNvSpPr/>
          <p:nvPr/>
        </p:nvSpPr>
        <p:spPr>
          <a:xfrm>
            <a:off x="6470804" y="3083250"/>
            <a:ext cx="230816" cy="256465"/>
          </a:xfrm>
          <a:custGeom>
            <a:avLst/>
            <a:gdLst>
              <a:gd name="connsiteX0" fmla="*/ 0 w 1013792"/>
              <a:gd name="connsiteY0" fmla="*/ 109331 h 1023731"/>
              <a:gd name="connsiteX1" fmla="*/ 19879 w 1013792"/>
              <a:gd name="connsiteY1" fmla="*/ 467139 h 1023731"/>
              <a:gd name="connsiteX2" fmla="*/ 129209 w 1013792"/>
              <a:gd name="connsiteY2" fmla="*/ 775252 h 1023731"/>
              <a:gd name="connsiteX3" fmla="*/ 278296 w 1013792"/>
              <a:gd name="connsiteY3" fmla="*/ 1023731 h 1023731"/>
              <a:gd name="connsiteX4" fmla="*/ 1013792 w 1013792"/>
              <a:gd name="connsiteY4" fmla="*/ 924339 h 1023731"/>
              <a:gd name="connsiteX5" fmla="*/ 765313 w 1013792"/>
              <a:gd name="connsiteY5" fmla="*/ 0 h 1023731"/>
              <a:gd name="connsiteX6" fmla="*/ 0 w 1013792"/>
              <a:gd name="connsiteY6" fmla="*/ 109331 h 1023731"/>
              <a:gd name="connsiteX0" fmla="*/ 0 w 1028865"/>
              <a:gd name="connsiteY0" fmla="*/ 129428 h 1023731"/>
              <a:gd name="connsiteX1" fmla="*/ 34952 w 1028865"/>
              <a:gd name="connsiteY1" fmla="*/ 467139 h 1023731"/>
              <a:gd name="connsiteX2" fmla="*/ 144282 w 1028865"/>
              <a:gd name="connsiteY2" fmla="*/ 775252 h 1023731"/>
              <a:gd name="connsiteX3" fmla="*/ 293369 w 1028865"/>
              <a:gd name="connsiteY3" fmla="*/ 1023731 h 1023731"/>
              <a:gd name="connsiteX4" fmla="*/ 1028865 w 1028865"/>
              <a:gd name="connsiteY4" fmla="*/ 924339 h 1023731"/>
              <a:gd name="connsiteX5" fmla="*/ 780386 w 1028865"/>
              <a:gd name="connsiteY5" fmla="*/ 0 h 1023731"/>
              <a:gd name="connsiteX6" fmla="*/ 0 w 1028865"/>
              <a:gd name="connsiteY6" fmla="*/ 129428 h 1023731"/>
              <a:gd name="connsiteX0" fmla="*/ 0 w 1028865"/>
              <a:gd name="connsiteY0" fmla="*/ 129428 h 1023731"/>
              <a:gd name="connsiteX1" fmla="*/ 50025 w 1028865"/>
              <a:gd name="connsiteY1" fmla="*/ 517381 h 1023731"/>
              <a:gd name="connsiteX2" fmla="*/ 144282 w 1028865"/>
              <a:gd name="connsiteY2" fmla="*/ 775252 h 1023731"/>
              <a:gd name="connsiteX3" fmla="*/ 293369 w 1028865"/>
              <a:gd name="connsiteY3" fmla="*/ 1023731 h 1023731"/>
              <a:gd name="connsiteX4" fmla="*/ 1028865 w 1028865"/>
              <a:gd name="connsiteY4" fmla="*/ 924339 h 1023731"/>
              <a:gd name="connsiteX5" fmla="*/ 780386 w 1028865"/>
              <a:gd name="connsiteY5" fmla="*/ 0 h 1023731"/>
              <a:gd name="connsiteX6" fmla="*/ 0 w 1028865"/>
              <a:gd name="connsiteY6" fmla="*/ 129428 h 1023731"/>
              <a:gd name="connsiteX0" fmla="*/ 0 w 1028865"/>
              <a:gd name="connsiteY0" fmla="*/ 129428 h 1033780"/>
              <a:gd name="connsiteX1" fmla="*/ 50025 w 1028865"/>
              <a:gd name="connsiteY1" fmla="*/ 517381 h 1033780"/>
              <a:gd name="connsiteX2" fmla="*/ 144282 w 1028865"/>
              <a:gd name="connsiteY2" fmla="*/ 775252 h 1033780"/>
              <a:gd name="connsiteX3" fmla="*/ 283321 w 1028865"/>
              <a:gd name="connsiteY3" fmla="*/ 1033780 h 1033780"/>
              <a:gd name="connsiteX4" fmla="*/ 1028865 w 1028865"/>
              <a:gd name="connsiteY4" fmla="*/ 924339 h 1033780"/>
              <a:gd name="connsiteX5" fmla="*/ 780386 w 1028865"/>
              <a:gd name="connsiteY5" fmla="*/ 0 h 1033780"/>
              <a:gd name="connsiteX6" fmla="*/ 0 w 1028865"/>
              <a:gd name="connsiteY6" fmla="*/ 129428 h 1033780"/>
              <a:gd name="connsiteX0" fmla="*/ 0 w 1028865"/>
              <a:gd name="connsiteY0" fmla="*/ 129428 h 1033780"/>
              <a:gd name="connsiteX1" fmla="*/ 24904 w 1028865"/>
              <a:gd name="connsiteY1" fmla="*/ 431970 h 1033780"/>
              <a:gd name="connsiteX2" fmla="*/ 144282 w 1028865"/>
              <a:gd name="connsiteY2" fmla="*/ 775252 h 1033780"/>
              <a:gd name="connsiteX3" fmla="*/ 283321 w 1028865"/>
              <a:gd name="connsiteY3" fmla="*/ 1033780 h 1033780"/>
              <a:gd name="connsiteX4" fmla="*/ 1028865 w 1028865"/>
              <a:gd name="connsiteY4" fmla="*/ 924339 h 1033780"/>
              <a:gd name="connsiteX5" fmla="*/ 780386 w 1028865"/>
              <a:gd name="connsiteY5" fmla="*/ 0 h 1033780"/>
              <a:gd name="connsiteX6" fmla="*/ 0 w 1028865"/>
              <a:gd name="connsiteY6" fmla="*/ 129428 h 1033780"/>
              <a:gd name="connsiteX0" fmla="*/ 288604 w 1317469"/>
              <a:gd name="connsiteY0" fmla="*/ 129428 h 1033780"/>
              <a:gd name="connsiteX1" fmla="*/ 0 w 1317469"/>
              <a:gd name="connsiteY1" fmla="*/ 571307 h 1033780"/>
              <a:gd name="connsiteX2" fmla="*/ 432886 w 1317469"/>
              <a:gd name="connsiteY2" fmla="*/ 775252 h 1033780"/>
              <a:gd name="connsiteX3" fmla="*/ 571925 w 1317469"/>
              <a:gd name="connsiteY3" fmla="*/ 1033780 h 1033780"/>
              <a:gd name="connsiteX4" fmla="*/ 1317469 w 1317469"/>
              <a:gd name="connsiteY4" fmla="*/ 924339 h 1033780"/>
              <a:gd name="connsiteX5" fmla="*/ 1068990 w 1317469"/>
              <a:gd name="connsiteY5" fmla="*/ 0 h 1033780"/>
              <a:gd name="connsiteX6" fmla="*/ 288604 w 1317469"/>
              <a:gd name="connsiteY6" fmla="*/ 129428 h 1033780"/>
              <a:gd name="connsiteX0" fmla="*/ 288604 w 1317469"/>
              <a:gd name="connsiteY0" fmla="*/ 129428 h 1033780"/>
              <a:gd name="connsiteX1" fmla="*/ 0 w 1317469"/>
              <a:gd name="connsiteY1" fmla="*/ 571307 h 1033780"/>
              <a:gd name="connsiteX2" fmla="*/ 154212 w 1317469"/>
              <a:gd name="connsiteY2" fmla="*/ 923297 h 1033780"/>
              <a:gd name="connsiteX3" fmla="*/ 571925 w 1317469"/>
              <a:gd name="connsiteY3" fmla="*/ 1033780 h 1033780"/>
              <a:gd name="connsiteX4" fmla="*/ 1317469 w 1317469"/>
              <a:gd name="connsiteY4" fmla="*/ 924339 h 1033780"/>
              <a:gd name="connsiteX5" fmla="*/ 1068990 w 1317469"/>
              <a:gd name="connsiteY5" fmla="*/ 0 h 1033780"/>
              <a:gd name="connsiteX6" fmla="*/ 288604 w 1317469"/>
              <a:gd name="connsiteY6" fmla="*/ 129428 h 1033780"/>
              <a:gd name="connsiteX0" fmla="*/ 288604 w 1317469"/>
              <a:gd name="connsiteY0" fmla="*/ 129428 h 1138283"/>
              <a:gd name="connsiteX1" fmla="*/ 0 w 1317469"/>
              <a:gd name="connsiteY1" fmla="*/ 571307 h 1138283"/>
              <a:gd name="connsiteX2" fmla="*/ 154212 w 1317469"/>
              <a:gd name="connsiteY2" fmla="*/ 923297 h 1138283"/>
              <a:gd name="connsiteX3" fmla="*/ 345502 w 1317469"/>
              <a:gd name="connsiteY3" fmla="*/ 1138283 h 1138283"/>
              <a:gd name="connsiteX4" fmla="*/ 1317469 w 1317469"/>
              <a:gd name="connsiteY4" fmla="*/ 924339 h 1138283"/>
              <a:gd name="connsiteX5" fmla="*/ 1068990 w 1317469"/>
              <a:gd name="connsiteY5" fmla="*/ 0 h 1138283"/>
              <a:gd name="connsiteX6" fmla="*/ 288604 w 1317469"/>
              <a:gd name="connsiteY6" fmla="*/ 129428 h 1138283"/>
              <a:gd name="connsiteX0" fmla="*/ 288604 w 1317469"/>
              <a:gd name="connsiteY0" fmla="*/ 129428 h 924339"/>
              <a:gd name="connsiteX1" fmla="*/ 0 w 1317469"/>
              <a:gd name="connsiteY1" fmla="*/ 571307 h 924339"/>
              <a:gd name="connsiteX2" fmla="*/ 154212 w 1317469"/>
              <a:gd name="connsiteY2" fmla="*/ 923297 h 924339"/>
              <a:gd name="connsiteX3" fmla="*/ 1317469 w 1317469"/>
              <a:gd name="connsiteY3" fmla="*/ 924339 h 924339"/>
              <a:gd name="connsiteX4" fmla="*/ 1068990 w 1317469"/>
              <a:gd name="connsiteY4" fmla="*/ 0 h 924339"/>
              <a:gd name="connsiteX5" fmla="*/ 288604 w 1317469"/>
              <a:gd name="connsiteY5" fmla="*/ 129428 h 924339"/>
              <a:gd name="connsiteX0" fmla="*/ 288604 w 1068990"/>
              <a:gd name="connsiteY0" fmla="*/ 129428 h 941756"/>
              <a:gd name="connsiteX1" fmla="*/ 0 w 1068990"/>
              <a:gd name="connsiteY1" fmla="*/ 571307 h 941756"/>
              <a:gd name="connsiteX2" fmla="*/ 154212 w 1068990"/>
              <a:gd name="connsiteY2" fmla="*/ 923297 h 941756"/>
              <a:gd name="connsiteX3" fmla="*/ 333401 w 1068990"/>
              <a:gd name="connsiteY3" fmla="*/ 941756 h 941756"/>
              <a:gd name="connsiteX4" fmla="*/ 1068990 w 1068990"/>
              <a:gd name="connsiteY4" fmla="*/ 0 h 941756"/>
              <a:gd name="connsiteX5" fmla="*/ 288604 w 1068990"/>
              <a:gd name="connsiteY5" fmla="*/ 129428 h 941756"/>
              <a:gd name="connsiteX0" fmla="*/ 1068990 w 1068990"/>
              <a:gd name="connsiteY0" fmla="*/ 0 h 941756"/>
              <a:gd name="connsiteX1" fmla="*/ 0 w 1068990"/>
              <a:gd name="connsiteY1" fmla="*/ 571307 h 941756"/>
              <a:gd name="connsiteX2" fmla="*/ 154212 w 1068990"/>
              <a:gd name="connsiteY2" fmla="*/ 923297 h 941756"/>
              <a:gd name="connsiteX3" fmla="*/ 333401 w 1068990"/>
              <a:gd name="connsiteY3" fmla="*/ 941756 h 941756"/>
              <a:gd name="connsiteX4" fmla="*/ 1068990 w 1068990"/>
              <a:gd name="connsiteY4" fmla="*/ 0 h 941756"/>
              <a:gd name="connsiteX0" fmla="*/ 232967 w 333401"/>
              <a:gd name="connsiteY0" fmla="*/ 160213 h 370449"/>
              <a:gd name="connsiteX1" fmla="*/ 0 w 333401"/>
              <a:gd name="connsiteY1" fmla="*/ 0 h 370449"/>
              <a:gd name="connsiteX2" fmla="*/ 154212 w 333401"/>
              <a:gd name="connsiteY2" fmla="*/ 351990 h 370449"/>
              <a:gd name="connsiteX3" fmla="*/ 333401 w 333401"/>
              <a:gd name="connsiteY3" fmla="*/ 370449 h 370449"/>
              <a:gd name="connsiteX4" fmla="*/ 232967 w 333401"/>
              <a:gd name="connsiteY4" fmla="*/ 160213 h 370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401" h="370449">
                <a:moveTo>
                  <a:pt x="232967" y="160213"/>
                </a:moveTo>
                <a:lnTo>
                  <a:pt x="0" y="0"/>
                </a:lnTo>
                <a:lnTo>
                  <a:pt x="154212" y="351990"/>
                </a:lnTo>
                <a:lnTo>
                  <a:pt x="333401" y="370449"/>
                </a:lnTo>
                <a:lnTo>
                  <a:pt x="232967" y="1602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dirty="0">
              <a:ln>
                <a:noFill/>
              </a:ln>
              <a:solidFill>
                <a:srgbClr val="FFFFFF"/>
              </a:solidFill>
              <a:effectLst/>
              <a:uLnTx/>
              <a:uFillTx/>
              <a:latin typeface="Arial"/>
              <a:ea typeface="+mn-ea"/>
              <a:cs typeface="Arial"/>
            </a:endParaRPr>
          </a:p>
        </p:txBody>
      </p:sp>
      <p:grpSp>
        <p:nvGrpSpPr>
          <p:cNvPr id="20" name="Group 19"/>
          <p:cNvGrpSpPr/>
          <p:nvPr/>
        </p:nvGrpSpPr>
        <p:grpSpPr>
          <a:xfrm>
            <a:off x="6545845" y="2047573"/>
            <a:ext cx="319538" cy="410221"/>
            <a:chOff x="1290112" y="685800"/>
            <a:chExt cx="461554" cy="592542"/>
          </a:xfrm>
        </p:grpSpPr>
        <p:sp>
          <p:nvSpPr>
            <p:cNvPr id="18" name="Right Arrow 17"/>
            <p:cNvSpPr/>
            <p:nvPr/>
          </p:nvSpPr>
          <p:spPr>
            <a:xfrm rot="5400000" flipH="1">
              <a:off x="1316475" y="694272"/>
              <a:ext cx="278673" cy="2617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19" name="TextBox 18"/>
            <p:cNvSpPr txBox="1"/>
            <p:nvPr/>
          </p:nvSpPr>
          <p:spPr>
            <a:xfrm>
              <a:off x="1290112" y="898700"/>
              <a:ext cx="461554" cy="379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8" b="0" i="0" u="none" strike="noStrike" kern="1200" cap="none" spc="0" normalizeH="0" baseline="0" noProof="0" dirty="0">
                  <a:ln>
                    <a:noFill/>
                  </a:ln>
                  <a:solidFill>
                    <a:srgbClr val="000000"/>
                  </a:solidFill>
                  <a:effectLst/>
                  <a:uLnTx/>
                  <a:uFillTx/>
                  <a:latin typeface="Arial"/>
                  <a:ea typeface="+mn-ea"/>
                  <a:cs typeface="+mn-cs"/>
                </a:rPr>
                <a:t>N</a:t>
              </a:r>
            </a:p>
          </p:txBody>
        </p:sp>
      </p:grpSp>
      <p:grpSp>
        <p:nvGrpSpPr>
          <p:cNvPr id="29" name="Group 28"/>
          <p:cNvGrpSpPr/>
          <p:nvPr/>
        </p:nvGrpSpPr>
        <p:grpSpPr>
          <a:xfrm>
            <a:off x="2326552" y="1641706"/>
            <a:ext cx="740784" cy="1101569"/>
            <a:chOff x="2404542" y="962695"/>
            <a:chExt cx="662794" cy="923330"/>
          </a:xfrm>
        </p:grpSpPr>
        <p:sp>
          <p:nvSpPr>
            <p:cNvPr id="10" name="Oval 9"/>
            <p:cNvSpPr/>
            <p:nvPr/>
          </p:nvSpPr>
          <p:spPr>
            <a:xfrm rot="16866704">
              <a:off x="2841411" y="1628661"/>
              <a:ext cx="196898" cy="248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4" name="Rectangle 3"/>
            <p:cNvSpPr/>
            <p:nvPr/>
          </p:nvSpPr>
          <p:spPr>
            <a:xfrm>
              <a:off x="2813629" y="1629041"/>
              <a:ext cx="213309" cy="2316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24" name="TextBox 23"/>
            <p:cNvSpPr txBox="1"/>
            <p:nvPr/>
          </p:nvSpPr>
          <p:spPr>
            <a:xfrm>
              <a:off x="2404542" y="962695"/>
              <a:ext cx="6627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000000"/>
                  </a:solidFill>
                  <a:effectLst/>
                  <a:uLnTx/>
                  <a:uFillTx/>
                  <a:latin typeface="Arial"/>
                  <a:ea typeface="+mn-ea"/>
                  <a:cs typeface="+mn-cs"/>
                </a:rPr>
                <a:t>PFAS source zone</a:t>
              </a:r>
            </a:p>
          </p:txBody>
        </p:sp>
      </p:grpSp>
      <p:sp>
        <p:nvSpPr>
          <p:cNvPr id="27" name="Flowchart: Or 26"/>
          <p:cNvSpPr/>
          <p:nvPr/>
        </p:nvSpPr>
        <p:spPr>
          <a:xfrm>
            <a:off x="6077070" y="3407784"/>
            <a:ext cx="95968" cy="102494"/>
          </a:xfrm>
          <a:prstGeom prst="flowChar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FFFF"/>
              </a:solidFill>
              <a:effectLst/>
              <a:uLnTx/>
              <a:uFillTx/>
              <a:latin typeface="Arial"/>
              <a:ea typeface="+mn-ea"/>
              <a:cs typeface="Arial"/>
            </a:endParaRPr>
          </a:p>
        </p:txBody>
      </p:sp>
      <p:sp>
        <p:nvSpPr>
          <p:cNvPr id="28" name="Flowchart: Or 27"/>
          <p:cNvSpPr/>
          <p:nvPr/>
        </p:nvSpPr>
        <p:spPr>
          <a:xfrm>
            <a:off x="5691387" y="3341177"/>
            <a:ext cx="95968" cy="102494"/>
          </a:xfrm>
          <a:prstGeom prst="flowChar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dirty="0">
              <a:ln>
                <a:noFill/>
              </a:ln>
              <a:solidFill>
                <a:srgbClr val="FFFFFF"/>
              </a:solidFill>
              <a:effectLst/>
              <a:uLnTx/>
              <a:uFillTx/>
              <a:latin typeface="Arial"/>
              <a:ea typeface="+mn-ea"/>
              <a:cs typeface="Arial"/>
            </a:endParaRPr>
          </a:p>
        </p:txBody>
      </p:sp>
      <p:grpSp>
        <p:nvGrpSpPr>
          <p:cNvPr id="26" name="Group 25"/>
          <p:cNvGrpSpPr/>
          <p:nvPr/>
        </p:nvGrpSpPr>
        <p:grpSpPr>
          <a:xfrm>
            <a:off x="2781494" y="2707150"/>
            <a:ext cx="3236052" cy="2703050"/>
            <a:chOff x="2826095" y="1867544"/>
            <a:chExt cx="3236052" cy="2073003"/>
          </a:xfrm>
        </p:grpSpPr>
        <p:sp>
          <p:nvSpPr>
            <p:cNvPr id="16" name="Freeform 15"/>
            <p:cNvSpPr/>
            <p:nvPr/>
          </p:nvSpPr>
          <p:spPr bwMode="auto">
            <a:xfrm>
              <a:off x="2905821" y="2053225"/>
              <a:ext cx="3156326" cy="1887322"/>
            </a:xfrm>
            <a:custGeom>
              <a:avLst/>
              <a:gdLst>
                <a:gd name="connsiteX0" fmla="*/ 336500 w 4411066"/>
                <a:gd name="connsiteY0" fmla="*/ 197511 h 2516429"/>
                <a:gd name="connsiteX1" fmla="*/ 343815 w 4411066"/>
                <a:gd name="connsiteY1" fmla="*/ 768096 h 2516429"/>
                <a:gd name="connsiteX2" fmla="*/ 2479853 w 4411066"/>
                <a:gd name="connsiteY2" fmla="*/ 768096 h 2516429"/>
                <a:gd name="connsiteX3" fmla="*/ 2479853 w 4411066"/>
                <a:gd name="connsiteY3" fmla="*/ 1770279 h 2516429"/>
                <a:gd name="connsiteX4" fmla="*/ 4411066 w 4411066"/>
                <a:gd name="connsiteY4" fmla="*/ 1762964 h 2516429"/>
                <a:gd name="connsiteX5" fmla="*/ 3760013 w 4411066"/>
                <a:gd name="connsiteY5" fmla="*/ 2516429 h 2516429"/>
                <a:gd name="connsiteX6" fmla="*/ 1858061 w 4411066"/>
                <a:gd name="connsiteY6" fmla="*/ 1894637 h 2516429"/>
                <a:gd name="connsiteX7" fmla="*/ 1858061 w 4411066"/>
                <a:gd name="connsiteY7" fmla="*/ 1243584 h 2516429"/>
                <a:gd name="connsiteX8" fmla="*/ 0 w 4411066"/>
                <a:gd name="connsiteY8" fmla="*/ 1221639 h 2516429"/>
                <a:gd name="connsiteX9" fmla="*/ 7316 w 4411066"/>
                <a:gd name="connsiteY9" fmla="*/ 0 h 2516429"/>
                <a:gd name="connsiteX10" fmla="*/ 336500 w 4411066"/>
                <a:gd name="connsiteY10" fmla="*/ 197511 h 2516429"/>
                <a:gd name="connsiteX0" fmla="*/ 336500 w 4411066"/>
                <a:gd name="connsiteY0" fmla="*/ 197511 h 2516429"/>
                <a:gd name="connsiteX1" fmla="*/ 343815 w 4411066"/>
                <a:gd name="connsiteY1" fmla="*/ 768096 h 2516429"/>
                <a:gd name="connsiteX2" fmla="*/ 2479853 w 4411066"/>
                <a:gd name="connsiteY2" fmla="*/ 768096 h 2516429"/>
                <a:gd name="connsiteX3" fmla="*/ 2479853 w 4411066"/>
                <a:gd name="connsiteY3" fmla="*/ 1770279 h 2516429"/>
                <a:gd name="connsiteX4" fmla="*/ 3884088 w 4411066"/>
                <a:gd name="connsiteY4" fmla="*/ 1770492 h 2516429"/>
                <a:gd name="connsiteX5" fmla="*/ 4411066 w 4411066"/>
                <a:gd name="connsiteY5" fmla="*/ 1762964 h 2516429"/>
                <a:gd name="connsiteX6" fmla="*/ 3760013 w 4411066"/>
                <a:gd name="connsiteY6" fmla="*/ 2516429 h 2516429"/>
                <a:gd name="connsiteX7" fmla="*/ 1858061 w 4411066"/>
                <a:gd name="connsiteY7" fmla="*/ 1894637 h 2516429"/>
                <a:gd name="connsiteX8" fmla="*/ 1858061 w 4411066"/>
                <a:gd name="connsiteY8" fmla="*/ 1243584 h 2516429"/>
                <a:gd name="connsiteX9" fmla="*/ 0 w 4411066"/>
                <a:gd name="connsiteY9" fmla="*/ 1221639 h 2516429"/>
                <a:gd name="connsiteX10" fmla="*/ 7316 w 4411066"/>
                <a:gd name="connsiteY10" fmla="*/ 0 h 2516429"/>
                <a:gd name="connsiteX11" fmla="*/ 336500 w 4411066"/>
                <a:gd name="connsiteY11" fmla="*/ 197511 h 2516429"/>
                <a:gd name="connsiteX0" fmla="*/ 336500 w 4242390"/>
                <a:gd name="connsiteY0" fmla="*/ 197511 h 2516429"/>
                <a:gd name="connsiteX1" fmla="*/ 343815 w 4242390"/>
                <a:gd name="connsiteY1" fmla="*/ 768096 h 2516429"/>
                <a:gd name="connsiteX2" fmla="*/ 2479853 w 4242390"/>
                <a:gd name="connsiteY2" fmla="*/ 768096 h 2516429"/>
                <a:gd name="connsiteX3" fmla="*/ 2479853 w 4242390"/>
                <a:gd name="connsiteY3" fmla="*/ 1770279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79853 w 4242390"/>
                <a:gd name="connsiteY2" fmla="*/ 768096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79853 w 4242390"/>
                <a:gd name="connsiteY2" fmla="*/ 768096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858061 w 4242390"/>
                <a:gd name="connsiteY8" fmla="*/ 1243584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506486 w 4242390"/>
                <a:gd name="connsiteY3" fmla="*/ 1761401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408831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43815 w 4242390"/>
                <a:gd name="connsiteY1" fmla="*/ 768096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97081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397081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336500 w 4242390"/>
                <a:gd name="connsiteY0" fmla="*/ 197511 h 2516429"/>
                <a:gd name="connsiteX1" fmla="*/ 636778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336500 w 4242390"/>
                <a:gd name="connsiteY11" fmla="*/ 197511 h 2516429"/>
                <a:gd name="connsiteX0" fmla="*/ 292111 w 4242390"/>
                <a:gd name="connsiteY0" fmla="*/ 197511 h 2516429"/>
                <a:gd name="connsiteX1" fmla="*/ 636778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292111 w 4242390"/>
                <a:gd name="connsiteY11" fmla="*/ 197511 h 2516429"/>
                <a:gd name="connsiteX0" fmla="*/ 292111 w 4242390"/>
                <a:gd name="connsiteY0" fmla="*/ 197511 h 2516429"/>
                <a:gd name="connsiteX1" fmla="*/ 636778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292111 w 4242390"/>
                <a:gd name="connsiteY11" fmla="*/ 197511 h 2516429"/>
                <a:gd name="connsiteX0" fmla="*/ 292111 w 4242390"/>
                <a:gd name="connsiteY0" fmla="*/ 197511 h 2516429"/>
                <a:gd name="connsiteX1" fmla="*/ 636778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292111 w 4242390"/>
                <a:gd name="connsiteY11" fmla="*/ 197511 h 2516429"/>
                <a:gd name="connsiteX0" fmla="*/ 292111 w 4242390"/>
                <a:gd name="connsiteY0" fmla="*/ 197511 h 2516429"/>
                <a:gd name="connsiteX1" fmla="*/ 636778 w 4242390"/>
                <a:gd name="connsiteY1" fmla="*/ 750341 h 2516429"/>
                <a:gd name="connsiteX2" fmla="*/ 2106990 w 4242390"/>
                <a:gd name="connsiteY2" fmla="*/ 794729 h 2516429"/>
                <a:gd name="connsiteX3" fmla="*/ 2630773 w 4242390"/>
                <a:gd name="connsiteY3" fmla="*/ 1743646 h 2516429"/>
                <a:gd name="connsiteX4" fmla="*/ 3884088 w 4242390"/>
                <a:gd name="connsiteY4" fmla="*/ 1770492 h 2516429"/>
                <a:gd name="connsiteX5" fmla="*/ 4242390 w 4242390"/>
                <a:gd name="connsiteY5" fmla="*/ 2189092 h 2516429"/>
                <a:gd name="connsiteX6" fmla="*/ 3760013 w 4242390"/>
                <a:gd name="connsiteY6" fmla="*/ 2516429 h 2516429"/>
                <a:gd name="connsiteX7" fmla="*/ 1858061 w 4242390"/>
                <a:gd name="connsiteY7" fmla="*/ 1894637 h 2516429"/>
                <a:gd name="connsiteX8" fmla="*/ 1751529 w 4242390"/>
                <a:gd name="connsiteY8" fmla="*/ 1332360 h 2516429"/>
                <a:gd name="connsiteX9" fmla="*/ 0 w 4242390"/>
                <a:gd name="connsiteY9" fmla="*/ 1221639 h 2516429"/>
                <a:gd name="connsiteX10" fmla="*/ 7316 w 4242390"/>
                <a:gd name="connsiteY10" fmla="*/ 0 h 2516429"/>
                <a:gd name="connsiteX11" fmla="*/ 292111 w 4242390"/>
                <a:gd name="connsiteY11" fmla="*/ 197511 h 2516429"/>
                <a:gd name="connsiteX0" fmla="*/ 329178 w 4279457"/>
                <a:gd name="connsiteY0" fmla="*/ 197511 h 2516429"/>
                <a:gd name="connsiteX1" fmla="*/ 673845 w 4279457"/>
                <a:gd name="connsiteY1" fmla="*/ 750341 h 2516429"/>
                <a:gd name="connsiteX2" fmla="*/ 2144057 w 4279457"/>
                <a:gd name="connsiteY2" fmla="*/ 794729 h 2516429"/>
                <a:gd name="connsiteX3" fmla="*/ 2667840 w 4279457"/>
                <a:gd name="connsiteY3" fmla="*/ 1743646 h 2516429"/>
                <a:gd name="connsiteX4" fmla="*/ 3921155 w 4279457"/>
                <a:gd name="connsiteY4" fmla="*/ 1770492 h 2516429"/>
                <a:gd name="connsiteX5" fmla="*/ 4279457 w 4279457"/>
                <a:gd name="connsiteY5" fmla="*/ 2189092 h 2516429"/>
                <a:gd name="connsiteX6" fmla="*/ 3797080 w 4279457"/>
                <a:gd name="connsiteY6" fmla="*/ 2516429 h 2516429"/>
                <a:gd name="connsiteX7" fmla="*/ 1895128 w 4279457"/>
                <a:gd name="connsiteY7" fmla="*/ 1894637 h 2516429"/>
                <a:gd name="connsiteX8" fmla="*/ 1788596 w 4279457"/>
                <a:gd name="connsiteY8" fmla="*/ 1332360 h 2516429"/>
                <a:gd name="connsiteX9" fmla="*/ 37067 w 4279457"/>
                <a:gd name="connsiteY9" fmla="*/ 1221639 h 2516429"/>
                <a:gd name="connsiteX10" fmla="*/ 44383 w 4279457"/>
                <a:gd name="connsiteY10" fmla="*/ 0 h 2516429"/>
                <a:gd name="connsiteX11" fmla="*/ 329178 w 4279457"/>
                <a:gd name="connsiteY11" fmla="*/ 197511 h 2516429"/>
                <a:gd name="connsiteX0" fmla="*/ 329178 w 4279457"/>
                <a:gd name="connsiteY0" fmla="*/ 197511 h 2516429"/>
                <a:gd name="connsiteX1" fmla="*/ 673845 w 4279457"/>
                <a:gd name="connsiteY1" fmla="*/ 750341 h 2516429"/>
                <a:gd name="connsiteX2" fmla="*/ 2144057 w 4279457"/>
                <a:gd name="connsiteY2" fmla="*/ 794729 h 2516429"/>
                <a:gd name="connsiteX3" fmla="*/ 2667840 w 4279457"/>
                <a:gd name="connsiteY3" fmla="*/ 1743646 h 2516429"/>
                <a:gd name="connsiteX4" fmla="*/ 3921155 w 4279457"/>
                <a:gd name="connsiteY4" fmla="*/ 1770492 h 2516429"/>
                <a:gd name="connsiteX5" fmla="*/ 4279457 w 4279457"/>
                <a:gd name="connsiteY5" fmla="*/ 2189092 h 2516429"/>
                <a:gd name="connsiteX6" fmla="*/ 3797080 w 4279457"/>
                <a:gd name="connsiteY6" fmla="*/ 2516429 h 2516429"/>
                <a:gd name="connsiteX7" fmla="*/ 1895128 w 4279457"/>
                <a:gd name="connsiteY7" fmla="*/ 1894637 h 2516429"/>
                <a:gd name="connsiteX8" fmla="*/ 1788596 w 4279457"/>
                <a:gd name="connsiteY8" fmla="*/ 1332360 h 2516429"/>
                <a:gd name="connsiteX9" fmla="*/ 37067 w 4279457"/>
                <a:gd name="connsiteY9" fmla="*/ 1221639 h 2516429"/>
                <a:gd name="connsiteX10" fmla="*/ 44383 w 4279457"/>
                <a:gd name="connsiteY10" fmla="*/ 0 h 2516429"/>
                <a:gd name="connsiteX11" fmla="*/ 329178 w 4279457"/>
                <a:gd name="connsiteY11" fmla="*/ 197511 h 2516429"/>
                <a:gd name="connsiteX0" fmla="*/ 329178 w 4208435"/>
                <a:gd name="connsiteY0" fmla="*/ 197511 h 2516429"/>
                <a:gd name="connsiteX1" fmla="*/ 673845 w 4208435"/>
                <a:gd name="connsiteY1" fmla="*/ 750341 h 2516429"/>
                <a:gd name="connsiteX2" fmla="*/ 2144057 w 4208435"/>
                <a:gd name="connsiteY2" fmla="*/ 794729 h 2516429"/>
                <a:gd name="connsiteX3" fmla="*/ 2667840 w 4208435"/>
                <a:gd name="connsiteY3" fmla="*/ 1743646 h 2516429"/>
                <a:gd name="connsiteX4" fmla="*/ 3921155 w 4208435"/>
                <a:gd name="connsiteY4" fmla="*/ 1770492 h 2516429"/>
                <a:gd name="connsiteX5" fmla="*/ 4208435 w 4208435"/>
                <a:gd name="connsiteY5" fmla="*/ 2100315 h 2516429"/>
                <a:gd name="connsiteX6" fmla="*/ 3797080 w 4208435"/>
                <a:gd name="connsiteY6" fmla="*/ 2516429 h 2516429"/>
                <a:gd name="connsiteX7" fmla="*/ 1895128 w 4208435"/>
                <a:gd name="connsiteY7" fmla="*/ 1894637 h 2516429"/>
                <a:gd name="connsiteX8" fmla="*/ 1788596 w 4208435"/>
                <a:gd name="connsiteY8" fmla="*/ 1332360 h 2516429"/>
                <a:gd name="connsiteX9" fmla="*/ 37067 w 4208435"/>
                <a:gd name="connsiteY9" fmla="*/ 1221639 h 2516429"/>
                <a:gd name="connsiteX10" fmla="*/ 44383 w 4208435"/>
                <a:gd name="connsiteY10" fmla="*/ 0 h 2516429"/>
                <a:gd name="connsiteX11" fmla="*/ 329178 w 4208435"/>
                <a:gd name="connsiteY11" fmla="*/ 197511 h 251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8435" h="2516429">
                  <a:moveTo>
                    <a:pt x="329178" y="197511"/>
                  </a:moveTo>
                  <a:cubicBezTo>
                    <a:pt x="500292" y="503115"/>
                    <a:pt x="591508" y="648923"/>
                    <a:pt x="673845" y="750341"/>
                  </a:cubicBezTo>
                  <a:lnTo>
                    <a:pt x="2144057" y="794729"/>
                  </a:lnTo>
                  <a:cubicBezTo>
                    <a:pt x="2339366" y="1143586"/>
                    <a:pt x="2294977" y="1705508"/>
                    <a:pt x="2667840" y="1743646"/>
                  </a:cubicBezTo>
                  <a:cubicBezTo>
                    <a:pt x="3085612" y="1752595"/>
                    <a:pt x="3432362" y="1681644"/>
                    <a:pt x="3921155" y="1770492"/>
                  </a:cubicBezTo>
                  <a:cubicBezTo>
                    <a:pt x="4093855" y="1901148"/>
                    <a:pt x="4089001" y="1960782"/>
                    <a:pt x="4208435" y="2100315"/>
                  </a:cubicBezTo>
                  <a:lnTo>
                    <a:pt x="3797080" y="2516429"/>
                  </a:lnTo>
                  <a:cubicBezTo>
                    <a:pt x="3163096" y="2309165"/>
                    <a:pt x="2449213" y="2199556"/>
                    <a:pt x="1895128" y="1894637"/>
                  </a:cubicBezTo>
                  <a:cubicBezTo>
                    <a:pt x="1859617" y="1707211"/>
                    <a:pt x="1886251" y="1652951"/>
                    <a:pt x="1788596" y="1332360"/>
                  </a:cubicBezTo>
                  <a:cubicBezTo>
                    <a:pt x="1204753" y="1295453"/>
                    <a:pt x="1020405" y="1427221"/>
                    <a:pt x="37067" y="1221639"/>
                  </a:cubicBezTo>
                  <a:cubicBezTo>
                    <a:pt x="-49271" y="983102"/>
                    <a:pt x="41944" y="407213"/>
                    <a:pt x="44383" y="0"/>
                  </a:cubicBezTo>
                  <a:cubicBezTo>
                    <a:pt x="139315" y="65837"/>
                    <a:pt x="189857" y="34020"/>
                    <a:pt x="329178" y="197511"/>
                  </a:cubicBez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8"/>
            <p:cNvSpPr/>
            <p:nvPr/>
          </p:nvSpPr>
          <p:spPr>
            <a:xfrm>
              <a:off x="2954689" y="1867544"/>
              <a:ext cx="3054956" cy="1748966"/>
            </a:xfrm>
            <a:custGeom>
              <a:avLst/>
              <a:gdLst>
                <a:gd name="connsiteX0" fmla="*/ 9939 w 6281530"/>
                <a:gd name="connsiteY0" fmla="*/ 0 h 4383156"/>
                <a:gd name="connsiteX1" fmla="*/ 0 w 6281530"/>
                <a:gd name="connsiteY1" fmla="*/ 1510748 h 4383156"/>
                <a:gd name="connsiteX2" fmla="*/ 3081130 w 6281530"/>
                <a:gd name="connsiteY2" fmla="*/ 1520687 h 4383156"/>
                <a:gd name="connsiteX3" fmla="*/ 3081130 w 6281530"/>
                <a:gd name="connsiteY3" fmla="*/ 2484782 h 4383156"/>
                <a:gd name="connsiteX4" fmla="*/ 3091069 w 6281530"/>
                <a:gd name="connsiteY4" fmla="*/ 4353339 h 4383156"/>
                <a:gd name="connsiteX5" fmla="*/ 6281530 w 6281530"/>
                <a:gd name="connsiteY5" fmla="*/ 4383156 h 4383156"/>
                <a:gd name="connsiteX0" fmla="*/ 9939 w 6281530"/>
                <a:gd name="connsiteY0" fmla="*/ 0 h 4383156"/>
                <a:gd name="connsiteX1" fmla="*/ 0 w 6281530"/>
                <a:gd name="connsiteY1" fmla="*/ 1510748 h 4383156"/>
                <a:gd name="connsiteX2" fmla="*/ 3071191 w 6281530"/>
                <a:gd name="connsiteY2" fmla="*/ 1520687 h 4383156"/>
                <a:gd name="connsiteX3" fmla="*/ 3081130 w 6281530"/>
                <a:gd name="connsiteY3" fmla="*/ 2484782 h 4383156"/>
                <a:gd name="connsiteX4" fmla="*/ 3091069 w 6281530"/>
                <a:gd name="connsiteY4" fmla="*/ 4353339 h 4383156"/>
                <a:gd name="connsiteX5" fmla="*/ 6281530 w 6281530"/>
                <a:gd name="connsiteY5" fmla="*/ 4383156 h 4383156"/>
                <a:gd name="connsiteX0" fmla="*/ 9939 w 6301408"/>
                <a:gd name="connsiteY0" fmla="*/ 0 h 4383156"/>
                <a:gd name="connsiteX1" fmla="*/ 0 w 6301408"/>
                <a:gd name="connsiteY1" fmla="*/ 1510748 h 4383156"/>
                <a:gd name="connsiteX2" fmla="*/ 3071191 w 6301408"/>
                <a:gd name="connsiteY2" fmla="*/ 1520687 h 4383156"/>
                <a:gd name="connsiteX3" fmla="*/ 3081130 w 6301408"/>
                <a:gd name="connsiteY3" fmla="*/ 2484782 h 4383156"/>
                <a:gd name="connsiteX4" fmla="*/ 3091069 w 6301408"/>
                <a:gd name="connsiteY4" fmla="*/ 4353339 h 4383156"/>
                <a:gd name="connsiteX5" fmla="*/ 6301408 w 6301408"/>
                <a:gd name="connsiteY5" fmla="*/ 4383156 h 4383156"/>
                <a:gd name="connsiteX0" fmla="*/ 9939 w 6301408"/>
                <a:gd name="connsiteY0" fmla="*/ 0 h 4373217"/>
                <a:gd name="connsiteX1" fmla="*/ 0 w 6301408"/>
                <a:gd name="connsiteY1" fmla="*/ 1510748 h 4373217"/>
                <a:gd name="connsiteX2" fmla="*/ 3071191 w 6301408"/>
                <a:gd name="connsiteY2" fmla="*/ 1520687 h 4373217"/>
                <a:gd name="connsiteX3" fmla="*/ 3081130 w 6301408"/>
                <a:gd name="connsiteY3" fmla="*/ 2484782 h 4373217"/>
                <a:gd name="connsiteX4" fmla="*/ 3091069 w 6301408"/>
                <a:gd name="connsiteY4" fmla="*/ 4353339 h 4373217"/>
                <a:gd name="connsiteX5" fmla="*/ 6301408 w 6301408"/>
                <a:gd name="connsiteY5" fmla="*/ 4373217 h 4373217"/>
                <a:gd name="connsiteX0" fmla="*/ 9939 w 6291469"/>
                <a:gd name="connsiteY0" fmla="*/ 0 h 4353339"/>
                <a:gd name="connsiteX1" fmla="*/ 0 w 6291469"/>
                <a:gd name="connsiteY1" fmla="*/ 1510748 h 4353339"/>
                <a:gd name="connsiteX2" fmla="*/ 3071191 w 6291469"/>
                <a:gd name="connsiteY2" fmla="*/ 1520687 h 4353339"/>
                <a:gd name="connsiteX3" fmla="*/ 3081130 w 6291469"/>
                <a:gd name="connsiteY3" fmla="*/ 2484782 h 4353339"/>
                <a:gd name="connsiteX4" fmla="*/ 3091069 w 6291469"/>
                <a:gd name="connsiteY4" fmla="*/ 4353339 h 4353339"/>
                <a:gd name="connsiteX5" fmla="*/ 6291469 w 6291469"/>
                <a:gd name="connsiteY5" fmla="*/ 4353339 h 4353339"/>
                <a:gd name="connsiteX0" fmla="*/ 9939 w 6291469"/>
                <a:gd name="connsiteY0" fmla="*/ 0 h 4333461"/>
                <a:gd name="connsiteX1" fmla="*/ 0 w 6291469"/>
                <a:gd name="connsiteY1" fmla="*/ 1490870 h 4333461"/>
                <a:gd name="connsiteX2" fmla="*/ 3071191 w 6291469"/>
                <a:gd name="connsiteY2" fmla="*/ 1500809 h 4333461"/>
                <a:gd name="connsiteX3" fmla="*/ 3081130 w 6291469"/>
                <a:gd name="connsiteY3" fmla="*/ 2464904 h 4333461"/>
                <a:gd name="connsiteX4" fmla="*/ 3091069 w 6291469"/>
                <a:gd name="connsiteY4" fmla="*/ 4333461 h 4333461"/>
                <a:gd name="connsiteX5" fmla="*/ 6291469 w 6291469"/>
                <a:gd name="connsiteY5" fmla="*/ 4333461 h 4333461"/>
                <a:gd name="connsiteX0" fmla="*/ 9939 w 6291469"/>
                <a:gd name="connsiteY0" fmla="*/ 0 h 4333461"/>
                <a:gd name="connsiteX1" fmla="*/ 0 w 6291469"/>
                <a:gd name="connsiteY1" fmla="*/ 1490870 h 4333461"/>
                <a:gd name="connsiteX2" fmla="*/ 3071191 w 6291469"/>
                <a:gd name="connsiteY2" fmla="*/ 1500809 h 4333461"/>
                <a:gd name="connsiteX3" fmla="*/ 3091069 w 6291469"/>
                <a:gd name="connsiteY3" fmla="*/ 4333461 h 4333461"/>
                <a:gd name="connsiteX4" fmla="*/ 6291469 w 6291469"/>
                <a:gd name="connsiteY4" fmla="*/ 4333461 h 4333461"/>
                <a:gd name="connsiteX0" fmla="*/ 9939 w 6291469"/>
                <a:gd name="connsiteY0" fmla="*/ 0 h 4333461"/>
                <a:gd name="connsiteX1" fmla="*/ 0 w 6291469"/>
                <a:gd name="connsiteY1" fmla="*/ 1490870 h 4333461"/>
                <a:gd name="connsiteX2" fmla="*/ 3071191 w 6291469"/>
                <a:gd name="connsiteY2" fmla="*/ 1500809 h 4333461"/>
                <a:gd name="connsiteX3" fmla="*/ 3081130 w 6291469"/>
                <a:gd name="connsiteY3" fmla="*/ 4333461 h 4333461"/>
                <a:gd name="connsiteX4" fmla="*/ 6291469 w 6291469"/>
                <a:gd name="connsiteY4" fmla="*/ 4333461 h 4333461"/>
                <a:gd name="connsiteX0" fmla="*/ 9939 w 6291469"/>
                <a:gd name="connsiteY0" fmla="*/ 0 h 4333461"/>
                <a:gd name="connsiteX1" fmla="*/ 0 w 6291469"/>
                <a:gd name="connsiteY1" fmla="*/ 1490870 h 4333461"/>
                <a:gd name="connsiteX2" fmla="*/ 3071191 w 6291469"/>
                <a:gd name="connsiteY2" fmla="*/ 1500809 h 4333461"/>
                <a:gd name="connsiteX3" fmla="*/ 3094866 w 6291469"/>
                <a:gd name="connsiteY3" fmla="*/ 3150359 h 4333461"/>
                <a:gd name="connsiteX4" fmla="*/ 6291469 w 6291469"/>
                <a:gd name="connsiteY4" fmla="*/ 4333461 h 4333461"/>
                <a:gd name="connsiteX0" fmla="*/ 9939 w 7088205"/>
                <a:gd name="connsiteY0" fmla="*/ 0 h 3234865"/>
                <a:gd name="connsiteX1" fmla="*/ 0 w 7088205"/>
                <a:gd name="connsiteY1" fmla="*/ 1490870 h 3234865"/>
                <a:gd name="connsiteX2" fmla="*/ 3071191 w 7088205"/>
                <a:gd name="connsiteY2" fmla="*/ 1500809 h 3234865"/>
                <a:gd name="connsiteX3" fmla="*/ 3094866 w 7088205"/>
                <a:gd name="connsiteY3" fmla="*/ 3150359 h 3234865"/>
                <a:gd name="connsiteX4" fmla="*/ 7088205 w 7088205"/>
                <a:gd name="connsiteY4" fmla="*/ 3234865 h 3234865"/>
                <a:gd name="connsiteX0" fmla="*/ 9939 w 7171513"/>
                <a:gd name="connsiteY0" fmla="*/ 0 h 3150437"/>
                <a:gd name="connsiteX1" fmla="*/ 0 w 7171513"/>
                <a:gd name="connsiteY1" fmla="*/ 1490870 h 3150437"/>
                <a:gd name="connsiteX2" fmla="*/ 3071191 w 7171513"/>
                <a:gd name="connsiteY2" fmla="*/ 1500809 h 3150437"/>
                <a:gd name="connsiteX3" fmla="*/ 3094866 w 7171513"/>
                <a:gd name="connsiteY3" fmla="*/ 3150359 h 3150437"/>
                <a:gd name="connsiteX4" fmla="*/ 7171513 w 7171513"/>
                <a:gd name="connsiteY4" fmla="*/ 3150437 h 3150437"/>
                <a:gd name="connsiteX0" fmla="*/ 9939 w 7171513"/>
                <a:gd name="connsiteY0" fmla="*/ 0 h 3150437"/>
                <a:gd name="connsiteX1" fmla="*/ 0 w 7171513"/>
                <a:gd name="connsiteY1" fmla="*/ 1490870 h 3150437"/>
                <a:gd name="connsiteX2" fmla="*/ 3098960 w 7171513"/>
                <a:gd name="connsiteY2" fmla="*/ 1500808 h 3150437"/>
                <a:gd name="connsiteX3" fmla="*/ 3094866 w 7171513"/>
                <a:gd name="connsiteY3" fmla="*/ 3150359 h 3150437"/>
                <a:gd name="connsiteX4" fmla="*/ 7171513 w 7171513"/>
                <a:gd name="connsiteY4" fmla="*/ 3150437 h 3150437"/>
                <a:gd name="connsiteX0" fmla="*/ 9940 w 7171513"/>
                <a:gd name="connsiteY0" fmla="*/ 0 h 3445939"/>
                <a:gd name="connsiteX1" fmla="*/ 0 w 7171513"/>
                <a:gd name="connsiteY1" fmla="*/ 1786372 h 3445939"/>
                <a:gd name="connsiteX2" fmla="*/ 3098960 w 7171513"/>
                <a:gd name="connsiteY2" fmla="*/ 1796310 h 3445939"/>
                <a:gd name="connsiteX3" fmla="*/ 3094866 w 7171513"/>
                <a:gd name="connsiteY3" fmla="*/ 3445861 h 3445939"/>
                <a:gd name="connsiteX4" fmla="*/ 7171513 w 7171513"/>
                <a:gd name="connsiteY4" fmla="*/ 3445939 h 3445939"/>
                <a:gd name="connsiteX0" fmla="*/ 9940 w 7171513"/>
                <a:gd name="connsiteY0" fmla="*/ 0 h 3445939"/>
                <a:gd name="connsiteX1" fmla="*/ 0 w 7171513"/>
                <a:gd name="connsiteY1" fmla="*/ 1786372 h 3445939"/>
                <a:gd name="connsiteX2" fmla="*/ 3098960 w 7171513"/>
                <a:gd name="connsiteY2" fmla="*/ 1796310 h 3445939"/>
                <a:gd name="connsiteX3" fmla="*/ 3094866 w 7171513"/>
                <a:gd name="connsiteY3" fmla="*/ 3445861 h 3445939"/>
                <a:gd name="connsiteX4" fmla="*/ 5299266 w 7171513"/>
                <a:gd name="connsiteY4" fmla="*/ 3432792 h 3445939"/>
                <a:gd name="connsiteX5" fmla="*/ 7171513 w 7171513"/>
                <a:gd name="connsiteY5" fmla="*/ 3445939 h 3445939"/>
                <a:gd name="connsiteX0" fmla="*/ 9940 w 6770653"/>
                <a:gd name="connsiteY0" fmla="*/ 0 h 3814078"/>
                <a:gd name="connsiteX1" fmla="*/ 0 w 6770653"/>
                <a:gd name="connsiteY1" fmla="*/ 1786372 h 3814078"/>
                <a:gd name="connsiteX2" fmla="*/ 3098960 w 6770653"/>
                <a:gd name="connsiteY2" fmla="*/ 1796310 h 3814078"/>
                <a:gd name="connsiteX3" fmla="*/ 3094866 w 6770653"/>
                <a:gd name="connsiteY3" fmla="*/ 3445861 h 3814078"/>
                <a:gd name="connsiteX4" fmla="*/ 5299266 w 6770653"/>
                <a:gd name="connsiteY4" fmla="*/ 3432792 h 3814078"/>
                <a:gd name="connsiteX5" fmla="*/ 6770653 w 6770653"/>
                <a:gd name="connsiteY5" fmla="*/ 3814078 h 3814078"/>
                <a:gd name="connsiteX0" fmla="*/ 9940 w 6770653"/>
                <a:gd name="connsiteY0" fmla="*/ 0 h 3814078"/>
                <a:gd name="connsiteX1" fmla="*/ 0 w 6770653"/>
                <a:gd name="connsiteY1" fmla="*/ 1786372 h 3814078"/>
                <a:gd name="connsiteX2" fmla="*/ 3098960 w 6770653"/>
                <a:gd name="connsiteY2" fmla="*/ 1796310 h 3814078"/>
                <a:gd name="connsiteX3" fmla="*/ 3094866 w 6770653"/>
                <a:gd name="connsiteY3" fmla="*/ 3445861 h 3814078"/>
                <a:gd name="connsiteX4" fmla="*/ 6394949 w 6770653"/>
                <a:gd name="connsiteY4" fmla="*/ 3445940 h 3814078"/>
                <a:gd name="connsiteX5" fmla="*/ 6770653 w 6770653"/>
                <a:gd name="connsiteY5" fmla="*/ 3814078 h 38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653" h="3814078">
                  <a:moveTo>
                    <a:pt x="9940" y="0"/>
                  </a:moveTo>
                  <a:cubicBezTo>
                    <a:pt x="6627" y="595457"/>
                    <a:pt x="3313" y="1190915"/>
                    <a:pt x="0" y="1786372"/>
                  </a:cubicBezTo>
                  <a:lnTo>
                    <a:pt x="3098960" y="1796310"/>
                  </a:lnTo>
                  <a:cubicBezTo>
                    <a:pt x="3097595" y="2346160"/>
                    <a:pt x="3096231" y="2896011"/>
                    <a:pt x="3094866" y="3445861"/>
                  </a:cubicBezTo>
                  <a:lnTo>
                    <a:pt x="6394949" y="3445940"/>
                  </a:lnTo>
                  <a:lnTo>
                    <a:pt x="6770653" y="3814078"/>
                  </a:lnTo>
                </a:path>
              </a:pathLst>
            </a:custGeom>
            <a:noFill/>
            <a:ln>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dirty="0">
                <a:ln>
                  <a:noFill/>
                </a:ln>
                <a:solidFill>
                  <a:srgbClr val="FFFFFF"/>
                </a:solidFill>
                <a:effectLst/>
                <a:uLnTx/>
                <a:uFillTx/>
                <a:latin typeface="Arial"/>
                <a:ea typeface="+mn-ea"/>
                <a:cs typeface="Arial"/>
              </a:endParaRPr>
            </a:p>
          </p:txBody>
        </p:sp>
        <p:sp>
          <p:nvSpPr>
            <p:cNvPr id="41" name="TextBox 40"/>
            <p:cNvSpPr txBox="1"/>
            <p:nvPr/>
          </p:nvSpPr>
          <p:spPr>
            <a:xfrm>
              <a:off x="2826095" y="2653165"/>
              <a:ext cx="17459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6DA3"/>
                  </a:solidFill>
                  <a:effectLst/>
                  <a:uLnTx/>
                  <a:uFillTx/>
                  <a:latin typeface="Arial"/>
                  <a:ea typeface="+mn-ea"/>
                  <a:cs typeface="+mn-cs"/>
                </a:rPr>
                <a:t>Surface water pathway</a:t>
              </a:r>
            </a:p>
          </p:txBody>
        </p:sp>
      </p:grpSp>
      <p:grpSp>
        <p:nvGrpSpPr>
          <p:cNvPr id="35" name="Group 34"/>
          <p:cNvGrpSpPr/>
          <p:nvPr/>
        </p:nvGrpSpPr>
        <p:grpSpPr>
          <a:xfrm>
            <a:off x="1224483" y="2189742"/>
            <a:ext cx="1890384" cy="996529"/>
            <a:chOff x="1224483" y="1332491"/>
            <a:chExt cx="1890384" cy="996529"/>
          </a:xfrm>
        </p:grpSpPr>
        <p:grpSp>
          <p:nvGrpSpPr>
            <p:cNvPr id="7" name="Group 6"/>
            <p:cNvGrpSpPr/>
            <p:nvPr/>
          </p:nvGrpSpPr>
          <p:grpSpPr>
            <a:xfrm>
              <a:off x="1224483" y="1332491"/>
              <a:ext cx="1890384" cy="817754"/>
              <a:chOff x="135444" y="1535348"/>
              <a:chExt cx="2259999" cy="922717"/>
            </a:xfrm>
          </p:grpSpPr>
          <p:sp>
            <p:nvSpPr>
              <p:cNvPr id="132" name="Oval 131"/>
              <p:cNvSpPr/>
              <p:nvPr/>
            </p:nvSpPr>
            <p:spPr>
              <a:xfrm>
                <a:off x="1987824" y="1834085"/>
                <a:ext cx="407619" cy="376062"/>
              </a:xfrm>
              <a:prstGeom prst="ellips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cxnSp>
            <p:nvCxnSpPr>
              <p:cNvPr id="134" name="Straight Connector 133"/>
              <p:cNvCxnSpPr>
                <a:stCxn id="132" idx="2"/>
              </p:cNvCxnSpPr>
              <p:nvPr/>
            </p:nvCxnSpPr>
            <p:spPr>
              <a:xfrm flipH="1" flipV="1">
                <a:off x="1484095" y="1970224"/>
                <a:ext cx="503729" cy="5189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2" name="Rectangle 151"/>
              <p:cNvSpPr/>
              <p:nvPr/>
            </p:nvSpPr>
            <p:spPr>
              <a:xfrm>
                <a:off x="135444" y="1535348"/>
                <a:ext cx="1342977" cy="922717"/>
              </a:xfrm>
              <a:prstGeom prst="rect">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grpSp>
        <p:sp>
          <p:nvSpPr>
            <p:cNvPr id="153" name="TextBox 152"/>
            <p:cNvSpPr txBox="1"/>
            <p:nvPr/>
          </p:nvSpPr>
          <p:spPr>
            <a:xfrm>
              <a:off x="1229636" y="1344135"/>
              <a:ext cx="131689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Containment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Removal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Treatment ex situ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Treatment in situ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FF0000"/>
                </a:solidFill>
                <a:effectLst/>
                <a:uLnTx/>
                <a:uFillTx/>
                <a:latin typeface="Arial"/>
                <a:ea typeface="+mn-ea"/>
                <a:cs typeface="+mn-cs"/>
              </a:endParaRPr>
            </a:p>
          </p:txBody>
        </p:sp>
      </p:grpSp>
      <p:grpSp>
        <p:nvGrpSpPr>
          <p:cNvPr id="34" name="Group 33"/>
          <p:cNvGrpSpPr/>
          <p:nvPr/>
        </p:nvGrpSpPr>
        <p:grpSpPr>
          <a:xfrm>
            <a:off x="3026326" y="1837431"/>
            <a:ext cx="3634235" cy="690616"/>
            <a:chOff x="2223069" y="997924"/>
            <a:chExt cx="4845645" cy="920823"/>
          </a:xfrm>
        </p:grpSpPr>
        <p:sp>
          <p:nvSpPr>
            <p:cNvPr id="131" name="Left Brace 130"/>
            <p:cNvSpPr/>
            <p:nvPr/>
          </p:nvSpPr>
          <p:spPr>
            <a:xfrm rot="6097364">
              <a:off x="4192196" y="-371627"/>
              <a:ext cx="321247" cy="4259502"/>
            </a:xfrm>
            <a:prstGeom prst="leftBrac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sp>
          <p:nvSpPr>
            <p:cNvPr id="161" name="TextBox 160"/>
            <p:cNvSpPr txBox="1"/>
            <p:nvPr/>
          </p:nvSpPr>
          <p:spPr>
            <a:xfrm>
              <a:off x="3159075" y="997924"/>
              <a:ext cx="3909639" cy="5745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 Monitoring &amp; natural attenuation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 Interception or hydraulic control</a:t>
              </a:r>
            </a:p>
          </p:txBody>
        </p:sp>
      </p:grpSp>
      <p:grpSp>
        <p:nvGrpSpPr>
          <p:cNvPr id="31" name="Group 30"/>
          <p:cNvGrpSpPr/>
          <p:nvPr/>
        </p:nvGrpSpPr>
        <p:grpSpPr>
          <a:xfrm>
            <a:off x="1224483" y="3510035"/>
            <a:ext cx="3349905" cy="792308"/>
            <a:chOff x="-179497" y="2938525"/>
            <a:chExt cx="4466539" cy="1056411"/>
          </a:xfrm>
        </p:grpSpPr>
        <p:grpSp>
          <p:nvGrpSpPr>
            <p:cNvPr id="8" name="Group 7"/>
            <p:cNvGrpSpPr/>
            <p:nvPr/>
          </p:nvGrpSpPr>
          <p:grpSpPr>
            <a:xfrm>
              <a:off x="-176573" y="2938525"/>
              <a:ext cx="4463615" cy="1056411"/>
              <a:chOff x="-176573" y="2938525"/>
              <a:chExt cx="4463615" cy="1056411"/>
            </a:xfrm>
          </p:grpSpPr>
          <p:sp>
            <p:nvSpPr>
              <p:cNvPr id="165" name="Oval 164"/>
              <p:cNvSpPr/>
              <p:nvPr/>
            </p:nvSpPr>
            <p:spPr>
              <a:xfrm>
                <a:off x="1773829" y="3081669"/>
                <a:ext cx="2513213" cy="589092"/>
              </a:xfrm>
              <a:prstGeom prst="ellips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cxnSp>
            <p:nvCxnSpPr>
              <p:cNvPr id="166" name="Straight Connector 165"/>
              <p:cNvCxnSpPr/>
              <p:nvPr/>
            </p:nvCxnSpPr>
            <p:spPr>
              <a:xfrm flipH="1" flipV="1">
                <a:off x="1424227" y="3355130"/>
                <a:ext cx="329920" cy="1063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7" name="Rectangle 166"/>
              <p:cNvSpPr/>
              <p:nvPr/>
            </p:nvSpPr>
            <p:spPr>
              <a:xfrm>
                <a:off x="-176573" y="2938525"/>
                <a:ext cx="1618948" cy="1056411"/>
              </a:xfrm>
              <a:prstGeom prst="rect">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grpSp>
        <p:sp>
          <p:nvSpPr>
            <p:cNvPr id="168" name="TextBox 167"/>
            <p:cNvSpPr txBox="1"/>
            <p:nvPr/>
          </p:nvSpPr>
          <p:spPr>
            <a:xfrm>
              <a:off x="-179497" y="2946085"/>
              <a:ext cx="1750738" cy="10259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Hydraulic controls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Water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Secondary source removal </a:t>
              </a:r>
            </a:p>
          </p:txBody>
        </p:sp>
      </p:grpSp>
      <p:sp>
        <p:nvSpPr>
          <p:cNvPr id="21" name="Freeform 20"/>
          <p:cNvSpPr/>
          <p:nvPr/>
        </p:nvSpPr>
        <p:spPr bwMode="auto">
          <a:xfrm>
            <a:off x="4118684" y="1786746"/>
            <a:ext cx="1234440" cy="3098832"/>
          </a:xfrm>
          <a:custGeom>
            <a:avLst/>
            <a:gdLst>
              <a:gd name="connsiteX0" fmla="*/ 1623974 w 1645920"/>
              <a:gd name="connsiteY0" fmla="*/ 0 h 4557369"/>
              <a:gd name="connsiteX1" fmla="*/ 1645920 w 1645920"/>
              <a:gd name="connsiteY1" fmla="*/ 1660550 h 4557369"/>
              <a:gd name="connsiteX2" fmla="*/ 1389888 w 1645920"/>
              <a:gd name="connsiteY2" fmla="*/ 3401568 h 4557369"/>
              <a:gd name="connsiteX3" fmla="*/ 0 w 1645920"/>
              <a:gd name="connsiteY3" fmla="*/ 4557369 h 4557369"/>
            </a:gdLst>
            <a:ahLst/>
            <a:cxnLst>
              <a:cxn ang="0">
                <a:pos x="connsiteX0" y="connsiteY0"/>
              </a:cxn>
              <a:cxn ang="0">
                <a:pos x="connsiteX1" y="connsiteY1"/>
              </a:cxn>
              <a:cxn ang="0">
                <a:pos x="connsiteX2" y="connsiteY2"/>
              </a:cxn>
              <a:cxn ang="0">
                <a:pos x="connsiteX3" y="connsiteY3"/>
              </a:cxn>
            </a:cxnLst>
            <a:rect l="l" t="t" r="r" b="b"/>
            <a:pathLst>
              <a:path w="1645920" h="4557369">
                <a:moveTo>
                  <a:pt x="1623974" y="0"/>
                </a:moveTo>
                <a:lnTo>
                  <a:pt x="1645920" y="1660550"/>
                </a:lnTo>
                <a:lnTo>
                  <a:pt x="1389888" y="3401568"/>
                </a:lnTo>
                <a:lnTo>
                  <a:pt x="0" y="4557369"/>
                </a:lnTo>
              </a:path>
            </a:pathLst>
          </a:custGeom>
          <a:no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srgbClr val="000000"/>
              </a:solidFill>
              <a:effectLst/>
              <a:uLnTx/>
              <a:uFillTx/>
              <a:latin typeface="Arial"/>
              <a:ea typeface="+mn-ea"/>
              <a:cs typeface="+mn-cs"/>
            </a:endParaRPr>
          </a:p>
        </p:txBody>
      </p:sp>
      <p:sp>
        <p:nvSpPr>
          <p:cNvPr id="89" name="Flowchart: Or 88"/>
          <p:cNvSpPr/>
          <p:nvPr/>
        </p:nvSpPr>
        <p:spPr>
          <a:xfrm>
            <a:off x="5502486" y="4433359"/>
            <a:ext cx="95968" cy="102494"/>
          </a:xfrm>
          <a:prstGeom prst="flowChar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dirty="0">
              <a:ln>
                <a:noFill/>
              </a:ln>
              <a:solidFill>
                <a:srgbClr val="FFFFFF"/>
              </a:solidFill>
              <a:effectLst/>
              <a:uLnTx/>
              <a:uFillTx/>
              <a:latin typeface="Arial"/>
              <a:ea typeface="+mn-ea"/>
              <a:cs typeface="Arial"/>
            </a:endParaRPr>
          </a:p>
        </p:txBody>
      </p:sp>
      <p:grpSp>
        <p:nvGrpSpPr>
          <p:cNvPr id="48" name="Group 47"/>
          <p:cNvGrpSpPr/>
          <p:nvPr/>
        </p:nvGrpSpPr>
        <p:grpSpPr>
          <a:xfrm>
            <a:off x="5584901" y="3472641"/>
            <a:ext cx="1177014" cy="935605"/>
            <a:chOff x="5652573" y="3160023"/>
            <a:chExt cx="1569353" cy="1247473"/>
          </a:xfrm>
        </p:grpSpPr>
        <p:grpSp>
          <p:nvGrpSpPr>
            <p:cNvPr id="3" name="Group 2"/>
            <p:cNvGrpSpPr/>
            <p:nvPr/>
          </p:nvGrpSpPr>
          <p:grpSpPr>
            <a:xfrm>
              <a:off x="5883340" y="3160023"/>
              <a:ext cx="1338586" cy="831000"/>
              <a:chOff x="5883340" y="3160023"/>
              <a:chExt cx="1338586" cy="831000"/>
            </a:xfrm>
          </p:grpSpPr>
          <p:sp>
            <p:nvSpPr>
              <p:cNvPr id="30" name="TextBox 29"/>
              <p:cNvSpPr txBox="1"/>
              <p:nvPr/>
            </p:nvSpPr>
            <p:spPr>
              <a:xfrm>
                <a:off x="5924135" y="3590914"/>
                <a:ext cx="1297791"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000000"/>
                    </a:solidFill>
                    <a:effectLst/>
                    <a:uLnTx/>
                    <a:uFillTx/>
                    <a:latin typeface="Arial"/>
                    <a:ea typeface="+mn-ea"/>
                    <a:cs typeface="+mn-cs"/>
                  </a:rPr>
                  <a:t>Receptors</a:t>
                </a:r>
              </a:p>
            </p:txBody>
          </p:sp>
          <p:cxnSp>
            <p:nvCxnSpPr>
              <p:cNvPr id="32" name="Straight Arrow Connector 31"/>
              <p:cNvCxnSpPr>
                <a:stCxn id="30" idx="0"/>
              </p:cNvCxnSpPr>
              <p:nvPr/>
            </p:nvCxnSpPr>
            <p:spPr>
              <a:xfrm flipH="1" flipV="1">
                <a:off x="5883340" y="3160023"/>
                <a:ext cx="461590" cy="430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0"/>
              </p:cNvCxnSpPr>
              <p:nvPr/>
            </p:nvCxnSpPr>
            <p:spPr>
              <a:xfrm flipV="1">
                <a:off x="6344931" y="3254561"/>
                <a:ext cx="9774" cy="336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0"/>
                <a:endCxn id="5" idx="3"/>
              </p:cNvCxnSpPr>
              <p:nvPr/>
            </p:nvCxnSpPr>
            <p:spPr>
              <a:xfrm flipV="1">
                <a:off x="6344930" y="3439331"/>
                <a:ext cx="649206" cy="151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bwMode="auto">
            <a:xfrm flipH="1">
              <a:off x="5652573" y="3909606"/>
              <a:ext cx="571004" cy="49789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Group 48"/>
          <p:cNvGrpSpPr/>
          <p:nvPr/>
        </p:nvGrpSpPr>
        <p:grpSpPr>
          <a:xfrm>
            <a:off x="2041834" y="1050300"/>
            <a:ext cx="4365241" cy="532661"/>
            <a:chOff x="1065341" y="239695"/>
            <a:chExt cx="5820321" cy="710214"/>
          </a:xfrm>
        </p:grpSpPr>
        <p:sp>
          <p:nvSpPr>
            <p:cNvPr id="47" name="Freeform 46"/>
            <p:cNvSpPr/>
            <p:nvPr/>
          </p:nvSpPr>
          <p:spPr bwMode="auto">
            <a:xfrm>
              <a:off x="1970843" y="239695"/>
              <a:ext cx="4914819" cy="710214"/>
            </a:xfrm>
            <a:custGeom>
              <a:avLst/>
              <a:gdLst>
                <a:gd name="connsiteX0" fmla="*/ 0 w 5504155"/>
                <a:gd name="connsiteY0" fmla="*/ 0 h 710214"/>
                <a:gd name="connsiteX1" fmla="*/ 0 w 5504155"/>
                <a:gd name="connsiteY1" fmla="*/ 710214 h 710214"/>
                <a:gd name="connsiteX2" fmla="*/ 5504155 w 5504155"/>
                <a:gd name="connsiteY2" fmla="*/ 710214 h 710214"/>
                <a:gd name="connsiteX3" fmla="*/ 5459767 w 5504155"/>
                <a:gd name="connsiteY3" fmla="*/ 683581 h 710214"/>
                <a:gd name="connsiteX4" fmla="*/ 2281561 w 5504155"/>
                <a:gd name="connsiteY4" fmla="*/ 665826 h 710214"/>
                <a:gd name="connsiteX5" fmla="*/ 1225118 w 5504155"/>
                <a:gd name="connsiteY5" fmla="*/ 648070 h 710214"/>
                <a:gd name="connsiteX6" fmla="*/ 275207 w 5504155"/>
                <a:gd name="connsiteY6" fmla="*/ 585927 h 710214"/>
                <a:gd name="connsiteX7" fmla="*/ 177553 w 5504155"/>
                <a:gd name="connsiteY7" fmla="*/ 514905 h 710214"/>
                <a:gd name="connsiteX8" fmla="*/ 97654 w 5504155"/>
                <a:gd name="connsiteY8" fmla="*/ 266331 h 710214"/>
                <a:gd name="connsiteX9" fmla="*/ 0 w 5504155"/>
                <a:gd name="connsiteY9" fmla="*/ 0 h 710214"/>
                <a:gd name="connsiteX0" fmla="*/ 0 w 5504155"/>
                <a:gd name="connsiteY0" fmla="*/ 0 h 710214"/>
                <a:gd name="connsiteX1" fmla="*/ 0 w 5504155"/>
                <a:gd name="connsiteY1" fmla="*/ 710214 h 710214"/>
                <a:gd name="connsiteX2" fmla="*/ 5504155 w 5504155"/>
                <a:gd name="connsiteY2" fmla="*/ 710214 h 710214"/>
                <a:gd name="connsiteX3" fmla="*/ 5459767 w 5504155"/>
                <a:gd name="connsiteY3" fmla="*/ 683581 h 710214"/>
                <a:gd name="connsiteX4" fmla="*/ 2281561 w 5504155"/>
                <a:gd name="connsiteY4" fmla="*/ 665826 h 710214"/>
                <a:gd name="connsiteX5" fmla="*/ 1225118 w 5504155"/>
                <a:gd name="connsiteY5" fmla="*/ 648070 h 710214"/>
                <a:gd name="connsiteX6" fmla="*/ 275207 w 5504155"/>
                <a:gd name="connsiteY6" fmla="*/ 585927 h 710214"/>
                <a:gd name="connsiteX7" fmla="*/ 204186 w 5504155"/>
                <a:gd name="connsiteY7" fmla="*/ 479394 h 710214"/>
                <a:gd name="connsiteX8" fmla="*/ 97654 w 5504155"/>
                <a:gd name="connsiteY8" fmla="*/ 266331 h 710214"/>
                <a:gd name="connsiteX9" fmla="*/ 0 w 5504155"/>
                <a:gd name="connsiteY9" fmla="*/ 0 h 710214"/>
                <a:gd name="connsiteX0" fmla="*/ 0 w 5504155"/>
                <a:gd name="connsiteY0" fmla="*/ 0 h 710214"/>
                <a:gd name="connsiteX1" fmla="*/ 0 w 5504155"/>
                <a:gd name="connsiteY1" fmla="*/ 710214 h 710214"/>
                <a:gd name="connsiteX2" fmla="*/ 5504155 w 5504155"/>
                <a:gd name="connsiteY2" fmla="*/ 710214 h 710214"/>
                <a:gd name="connsiteX3" fmla="*/ 5459767 w 5504155"/>
                <a:gd name="connsiteY3" fmla="*/ 683581 h 710214"/>
                <a:gd name="connsiteX4" fmla="*/ 2281561 w 5504155"/>
                <a:gd name="connsiteY4" fmla="*/ 665826 h 710214"/>
                <a:gd name="connsiteX5" fmla="*/ 1225118 w 5504155"/>
                <a:gd name="connsiteY5" fmla="*/ 648070 h 710214"/>
                <a:gd name="connsiteX6" fmla="*/ 355106 w 5504155"/>
                <a:gd name="connsiteY6" fmla="*/ 577049 h 710214"/>
                <a:gd name="connsiteX7" fmla="*/ 204186 w 5504155"/>
                <a:gd name="connsiteY7" fmla="*/ 479394 h 710214"/>
                <a:gd name="connsiteX8" fmla="*/ 97654 w 5504155"/>
                <a:gd name="connsiteY8" fmla="*/ 266331 h 710214"/>
                <a:gd name="connsiteX9" fmla="*/ 0 w 5504155"/>
                <a:gd name="connsiteY9" fmla="*/ 0 h 710214"/>
                <a:gd name="connsiteX0" fmla="*/ 0 w 5504155"/>
                <a:gd name="connsiteY0" fmla="*/ 0 h 710214"/>
                <a:gd name="connsiteX1" fmla="*/ 0 w 5504155"/>
                <a:gd name="connsiteY1" fmla="*/ 710214 h 710214"/>
                <a:gd name="connsiteX2" fmla="*/ 5504155 w 5504155"/>
                <a:gd name="connsiteY2" fmla="*/ 710214 h 710214"/>
                <a:gd name="connsiteX3" fmla="*/ 5459767 w 5504155"/>
                <a:gd name="connsiteY3" fmla="*/ 683581 h 710214"/>
                <a:gd name="connsiteX4" fmla="*/ 2281561 w 5504155"/>
                <a:gd name="connsiteY4" fmla="*/ 665826 h 710214"/>
                <a:gd name="connsiteX5" fmla="*/ 1225118 w 5504155"/>
                <a:gd name="connsiteY5" fmla="*/ 656948 h 710214"/>
                <a:gd name="connsiteX6" fmla="*/ 355106 w 5504155"/>
                <a:gd name="connsiteY6" fmla="*/ 577049 h 710214"/>
                <a:gd name="connsiteX7" fmla="*/ 204186 w 5504155"/>
                <a:gd name="connsiteY7" fmla="*/ 479394 h 710214"/>
                <a:gd name="connsiteX8" fmla="*/ 97654 w 5504155"/>
                <a:gd name="connsiteY8" fmla="*/ 266331 h 710214"/>
                <a:gd name="connsiteX9" fmla="*/ 0 w 5504155"/>
                <a:gd name="connsiteY9" fmla="*/ 0 h 710214"/>
                <a:gd name="connsiteX0" fmla="*/ 0 w 5707016"/>
                <a:gd name="connsiteY0" fmla="*/ 0 h 710214"/>
                <a:gd name="connsiteX1" fmla="*/ 0 w 5707016"/>
                <a:gd name="connsiteY1" fmla="*/ 710214 h 710214"/>
                <a:gd name="connsiteX2" fmla="*/ 5504155 w 5707016"/>
                <a:gd name="connsiteY2" fmla="*/ 710214 h 710214"/>
                <a:gd name="connsiteX3" fmla="*/ 5459767 w 5707016"/>
                <a:gd name="connsiteY3" fmla="*/ 683581 h 710214"/>
                <a:gd name="connsiteX4" fmla="*/ 2281561 w 5707016"/>
                <a:gd name="connsiteY4" fmla="*/ 674704 h 710214"/>
                <a:gd name="connsiteX5" fmla="*/ 1225118 w 5707016"/>
                <a:gd name="connsiteY5" fmla="*/ 656948 h 710214"/>
                <a:gd name="connsiteX6" fmla="*/ 355106 w 5707016"/>
                <a:gd name="connsiteY6" fmla="*/ 577049 h 710214"/>
                <a:gd name="connsiteX7" fmla="*/ 204186 w 5707016"/>
                <a:gd name="connsiteY7" fmla="*/ 479394 h 710214"/>
                <a:gd name="connsiteX8" fmla="*/ 97654 w 5707016"/>
                <a:gd name="connsiteY8" fmla="*/ 266331 h 710214"/>
                <a:gd name="connsiteX9" fmla="*/ 0 w 5707016"/>
                <a:gd name="connsiteY9" fmla="*/ 0 h 710214"/>
                <a:gd name="connsiteX0" fmla="*/ 0 w 5707016"/>
                <a:gd name="connsiteY0" fmla="*/ 0 h 710214"/>
                <a:gd name="connsiteX1" fmla="*/ 0 w 5707016"/>
                <a:gd name="connsiteY1" fmla="*/ 710214 h 710214"/>
                <a:gd name="connsiteX2" fmla="*/ 5504155 w 5707016"/>
                <a:gd name="connsiteY2" fmla="*/ 710214 h 710214"/>
                <a:gd name="connsiteX3" fmla="*/ 5459767 w 5707016"/>
                <a:gd name="connsiteY3" fmla="*/ 683581 h 710214"/>
                <a:gd name="connsiteX4" fmla="*/ 2281561 w 5707016"/>
                <a:gd name="connsiteY4" fmla="*/ 674704 h 710214"/>
                <a:gd name="connsiteX5" fmla="*/ 1225118 w 5707016"/>
                <a:gd name="connsiteY5" fmla="*/ 656948 h 710214"/>
                <a:gd name="connsiteX6" fmla="*/ 426127 w 5707016"/>
                <a:gd name="connsiteY6" fmla="*/ 594804 h 710214"/>
                <a:gd name="connsiteX7" fmla="*/ 204186 w 5707016"/>
                <a:gd name="connsiteY7" fmla="*/ 479394 h 710214"/>
                <a:gd name="connsiteX8" fmla="*/ 97654 w 5707016"/>
                <a:gd name="connsiteY8" fmla="*/ 266331 h 710214"/>
                <a:gd name="connsiteX9" fmla="*/ 0 w 5707016"/>
                <a:gd name="connsiteY9" fmla="*/ 0 h 710214"/>
                <a:gd name="connsiteX0" fmla="*/ 0 w 5707016"/>
                <a:gd name="connsiteY0" fmla="*/ 0 h 710214"/>
                <a:gd name="connsiteX1" fmla="*/ 0 w 5707016"/>
                <a:gd name="connsiteY1" fmla="*/ 710214 h 710214"/>
                <a:gd name="connsiteX2" fmla="*/ 5504155 w 5707016"/>
                <a:gd name="connsiteY2" fmla="*/ 710214 h 710214"/>
                <a:gd name="connsiteX3" fmla="*/ 5459767 w 5707016"/>
                <a:gd name="connsiteY3" fmla="*/ 683581 h 710214"/>
                <a:gd name="connsiteX4" fmla="*/ 2281561 w 5707016"/>
                <a:gd name="connsiteY4" fmla="*/ 674704 h 710214"/>
                <a:gd name="connsiteX5" fmla="*/ 1225118 w 5707016"/>
                <a:gd name="connsiteY5" fmla="*/ 656948 h 710214"/>
                <a:gd name="connsiteX6" fmla="*/ 426127 w 5707016"/>
                <a:gd name="connsiteY6" fmla="*/ 594804 h 710214"/>
                <a:gd name="connsiteX7" fmla="*/ 204186 w 5707016"/>
                <a:gd name="connsiteY7" fmla="*/ 479394 h 710214"/>
                <a:gd name="connsiteX8" fmla="*/ 142042 w 5707016"/>
                <a:gd name="connsiteY8" fmla="*/ 1 h 710214"/>
                <a:gd name="connsiteX9" fmla="*/ 0 w 5707016"/>
                <a:gd name="connsiteY9" fmla="*/ 0 h 710214"/>
                <a:gd name="connsiteX0" fmla="*/ 0 w 5707016"/>
                <a:gd name="connsiteY0" fmla="*/ 0 h 710214"/>
                <a:gd name="connsiteX1" fmla="*/ 0 w 5707016"/>
                <a:gd name="connsiteY1" fmla="*/ 710214 h 710214"/>
                <a:gd name="connsiteX2" fmla="*/ 5504155 w 5707016"/>
                <a:gd name="connsiteY2" fmla="*/ 710214 h 710214"/>
                <a:gd name="connsiteX3" fmla="*/ 5459767 w 5707016"/>
                <a:gd name="connsiteY3" fmla="*/ 683581 h 710214"/>
                <a:gd name="connsiteX4" fmla="*/ 2281561 w 5707016"/>
                <a:gd name="connsiteY4" fmla="*/ 674704 h 710214"/>
                <a:gd name="connsiteX5" fmla="*/ 1225118 w 5707016"/>
                <a:gd name="connsiteY5" fmla="*/ 656948 h 710214"/>
                <a:gd name="connsiteX6" fmla="*/ 426127 w 5707016"/>
                <a:gd name="connsiteY6" fmla="*/ 594804 h 710214"/>
                <a:gd name="connsiteX7" fmla="*/ 230819 w 5707016"/>
                <a:gd name="connsiteY7" fmla="*/ 497150 h 710214"/>
                <a:gd name="connsiteX8" fmla="*/ 142042 w 5707016"/>
                <a:gd name="connsiteY8" fmla="*/ 1 h 710214"/>
                <a:gd name="connsiteX9" fmla="*/ 0 w 5707016"/>
                <a:gd name="connsiteY9" fmla="*/ 0 h 710214"/>
                <a:gd name="connsiteX0" fmla="*/ 0 w 5707016"/>
                <a:gd name="connsiteY0" fmla="*/ 0 h 710214"/>
                <a:gd name="connsiteX1" fmla="*/ 0 w 5707016"/>
                <a:gd name="connsiteY1" fmla="*/ 710214 h 710214"/>
                <a:gd name="connsiteX2" fmla="*/ 5504155 w 5707016"/>
                <a:gd name="connsiteY2" fmla="*/ 710214 h 710214"/>
                <a:gd name="connsiteX3" fmla="*/ 5459767 w 5707016"/>
                <a:gd name="connsiteY3" fmla="*/ 683581 h 710214"/>
                <a:gd name="connsiteX4" fmla="*/ 2281561 w 5707016"/>
                <a:gd name="connsiteY4" fmla="*/ 674704 h 710214"/>
                <a:gd name="connsiteX5" fmla="*/ 1225118 w 5707016"/>
                <a:gd name="connsiteY5" fmla="*/ 656948 h 710214"/>
                <a:gd name="connsiteX6" fmla="*/ 452760 w 5707016"/>
                <a:gd name="connsiteY6" fmla="*/ 621437 h 710214"/>
                <a:gd name="connsiteX7" fmla="*/ 230819 w 5707016"/>
                <a:gd name="connsiteY7" fmla="*/ 497150 h 710214"/>
                <a:gd name="connsiteX8" fmla="*/ 142042 w 5707016"/>
                <a:gd name="connsiteY8" fmla="*/ 1 h 710214"/>
                <a:gd name="connsiteX9" fmla="*/ 0 w 5707016"/>
                <a:gd name="connsiteY9" fmla="*/ 0 h 710214"/>
                <a:gd name="connsiteX0" fmla="*/ 0 w 5504155"/>
                <a:gd name="connsiteY0" fmla="*/ 0 h 710214"/>
                <a:gd name="connsiteX1" fmla="*/ 0 w 5504155"/>
                <a:gd name="connsiteY1" fmla="*/ 710214 h 710214"/>
                <a:gd name="connsiteX2" fmla="*/ 5504155 w 5504155"/>
                <a:gd name="connsiteY2" fmla="*/ 710214 h 710214"/>
                <a:gd name="connsiteX3" fmla="*/ 4696287 w 5504155"/>
                <a:gd name="connsiteY3" fmla="*/ 674703 h 710214"/>
                <a:gd name="connsiteX4" fmla="*/ 2281561 w 5504155"/>
                <a:gd name="connsiteY4" fmla="*/ 674704 h 710214"/>
                <a:gd name="connsiteX5" fmla="*/ 1225118 w 5504155"/>
                <a:gd name="connsiteY5" fmla="*/ 656948 h 710214"/>
                <a:gd name="connsiteX6" fmla="*/ 452760 w 5504155"/>
                <a:gd name="connsiteY6" fmla="*/ 621437 h 710214"/>
                <a:gd name="connsiteX7" fmla="*/ 230819 w 5504155"/>
                <a:gd name="connsiteY7" fmla="*/ 497150 h 710214"/>
                <a:gd name="connsiteX8" fmla="*/ 142042 w 5504155"/>
                <a:gd name="connsiteY8" fmla="*/ 1 h 710214"/>
                <a:gd name="connsiteX9" fmla="*/ 0 w 5504155"/>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 name="connsiteX0" fmla="*/ 0 w 4914819"/>
                <a:gd name="connsiteY0" fmla="*/ 0 h 710214"/>
                <a:gd name="connsiteX1" fmla="*/ 0 w 4914819"/>
                <a:gd name="connsiteY1" fmla="*/ 710214 h 710214"/>
                <a:gd name="connsiteX2" fmla="*/ 4811696 w 4914819"/>
                <a:gd name="connsiteY2" fmla="*/ 701336 h 710214"/>
                <a:gd name="connsiteX3" fmla="*/ 4696287 w 4914819"/>
                <a:gd name="connsiteY3" fmla="*/ 674703 h 710214"/>
                <a:gd name="connsiteX4" fmla="*/ 2281561 w 4914819"/>
                <a:gd name="connsiteY4" fmla="*/ 674704 h 710214"/>
                <a:gd name="connsiteX5" fmla="*/ 1225118 w 4914819"/>
                <a:gd name="connsiteY5" fmla="*/ 656948 h 710214"/>
                <a:gd name="connsiteX6" fmla="*/ 452760 w 4914819"/>
                <a:gd name="connsiteY6" fmla="*/ 621437 h 710214"/>
                <a:gd name="connsiteX7" fmla="*/ 230819 w 4914819"/>
                <a:gd name="connsiteY7" fmla="*/ 497150 h 710214"/>
                <a:gd name="connsiteX8" fmla="*/ 142042 w 4914819"/>
                <a:gd name="connsiteY8" fmla="*/ 1 h 710214"/>
                <a:gd name="connsiteX9" fmla="*/ 0 w 4914819"/>
                <a:gd name="connsiteY9" fmla="*/ 0 h 7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4819" h="710214">
                  <a:moveTo>
                    <a:pt x="0" y="0"/>
                  </a:moveTo>
                  <a:lnTo>
                    <a:pt x="0" y="710214"/>
                  </a:lnTo>
                  <a:lnTo>
                    <a:pt x="4811696" y="701336"/>
                  </a:lnTo>
                  <a:cubicBezTo>
                    <a:pt x="4796900" y="692458"/>
                    <a:pt x="5117976" y="679142"/>
                    <a:pt x="4696287" y="674703"/>
                  </a:cubicBezTo>
                  <a:cubicBezTo>
                    <a:pt x="4274598" y="670264"/>
                    <a:pt x="3086470" y="674704"/>
                    <a:pt x="2281561" y="674704"/>
                  </a:cubicBezTo>
                  <a:cubicBezTo>
                    <a:pt x="1703033" y="671745"/>
                    <a:pt x="1577266" y="662867"/>
                    <a:pt x="1225118" y="656948"/>
                  </a:cubicBezTo>
                  <a:cubicBezTo>
                    <a:pt x="967665" y="645111"/>
                    <a:pt x="710213" y="652324"/>
                    <a:pt x="452760" y="621437"/>
                  </a:cubicBezTo>
                  <a:cubicBezTo>
                    <a:pt x="340680" y="594295"/>
                    <a:pt x="328611" y="595729"/>
                    <a:pt x="230819" y="497150"/>
                  </a:cubicBezTo>
                  <a:cubicBezTo>
                    <a:pt x="186940" y="340959"/>
                    <a:pt x="171634" y="165717"/>
                    <a:pt x="142042" y="1"/>
                  </a:cubicBezTo>
                  <a:lnTo>
                    <a:pt x="0"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TextBox 96"/>
            <p:cNvSpPr txBox="1"/>
            <p:nvPr/>
          </p:nvSpPr>
          <p:spPr>
            <a:xfrm>
              <a:off x="1065341" y="369078"/>
              <a:ext cx="978980" cy="553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rgbClr val="000000"/>
                  </a:solidFill>
                  <a:effectLst/>
                  <a:uLnTx/>
                  <a:uFillTx/>
                  <a:latin typeface="Arial"/>
                  <a:ea typeface="+mn-ea"/>
                  <a:cs typeface="+mn-cs"/>
                </a:rPr>
                <a:t>PFAS mg/kg</a:t>
              </a:r>
            </a:p>
          </p:txBody>
        </p:sp>
      </p:grpSp>
      <p:grpSp>
        <p:nvGrpSpPr>
          <p:cNvPr id="15" name="Group 14"/>
          <p:cNvGrpSpPr/>
          <p:nvPr/>
        </p:nvGrpSpPr>
        <p:grpSpPr>
          <a:xfrm>
            <a:off x="5429845" y="2847383"/>
            <a:ext cx="3555990" cy="2061592"/>
            <a:chOff x="5440099" y="1990133"/>
            <a:chExt cx="3555990" cy="2061592"/>
          </a:xfrm>
        </p:grpSpPr>
        <p:sp>
          <p:nvSpPr>
            <p:cNvPr id="136" name="Oval 135"/>
            <p:cNvSpPr/>
            <p:nvPr/>
          </p:nvSpPr>
          <p:spPr>
            <a:xfrm>
              <a:off x="5440099" y="2090620"/>
              <a:ext cx="1385445" cy="1961105"/>
            </a:xfrm>
            <a:custGeom>
              <a:avLst/>
              <a:gdLst>
                <a:gd name="connsiteX0" fmla="*/ 0 w 1507157"/>
                <a:gd name="connsiteY0" fmla="*/ 732170 h 1464340"/>
                <a:gd name="connsiteX1" fmla="*/ 753579 w 1507157"/>
                <a:gd name="connsiteY1" fmla="*/ 0 h 1464340"/>
                <a:gd name="connsiteX2" fmla="*/ 1507158 w 1507157"/>
                <a:gd name="connsiteY2" fmla="*/ 732170 h 1464340"/>
                <a:gd name="connsiteX3" fmla="*/ 753579 w 1507157"/>
                <a:gd name="connsiteY3" fmla="*/ 1464340 h 1464340"/>
                <a:gd name="connsiteX4" fmla="*/ 0 w 1507157"/>
                <a:gd name="connsiteY4" fmla="*/ 732170 h 1464340"/>
                <a:gd name="connsiteX0" fmla="*/ 331532 w 1838690"/>
                <a:gd name="connsiteY0" fmla="*/ 732170 h 2538539"/>
                <a:gd name="connsiteX1" fmla="*/ 1085111 w 1838690"/>
                <a:gd name="connsiteY1" fmla="*/ 0 h 2538539"/>
                <a:gd name="connsiteX2" fmla="*/ 1838690 w 1838690"/>
                <a:gd name="connsiteY2" fmla="*/ 732170 h 2538539"/>
                <a:gd name="connsiteX3" fmla="*/ 179588 w 1838690"/>
                <a:gd name="connsiteY3" fmla="*/ 2538539 h 2538539"/>
                <a:gd name="connsiteX4" fmla="*/ 331532 w 1838690"/>
                <a:gd name="connsiteY4" fmla="*/ 732170 h 2538539"/>
                <a:gd name="connsiteX0" fmla="*/ 189176 w 1802866"/>
                <a:gd name="connsiteY0" fmla="*/ 310526 h 2617379"/>
                <a:gd name="connsiteX1" fmla="*/ 1049287 w 1802866"/>
                <a:gd name="connsiteY1" fmla="*/ 75505 h 2617379"/>
                <a:gd name="connsiteX2" fmla="*/ 1802866 w 1802866"/>
                <a:gd name="connsiteY2" fmla="*/ 807675 h 2617379"/>
                <a:gd name="connsiteX3" fmla="*/ 143764 w 1802866"/>
                <a:gd name="connsiteY3" fmla="*/ 2614044 h 2617379"/>
                <a:gd name="connsiteX4" fmla="*/ 189176 w 1802866"/>
                <a:gd name="connsiteY4" fmla="*/ 310526 h 2617379"/>
                <a:gd name="connsiteX0" fmla="*/ 193691 w 1869525"/>
                <a:gd name="connsiteY0" fmla="*/ 333701 h 2648053"/>
                <a:gd name="connsiteX1" fmla="*/ 1053802 w 1869525"/>
                <a:gd name="connsiteY1" fmla="*/ 98680 h 2648053"/>
                <a:gd name="connsiteX2" fmla="*/ 1869525 w 1869525"/>
                <a:gd name="connsiteY2" fmla="*/ 1159324 h 2648053"/>
                <a:gd name="connsiteX3" fmla="*/ 148279 w 1869525"/>
                <a:gd name="connsiteY3" fmla="*/ 2637219 h 2648053"/>
                <a:gd name="connsiteX4" fmla="*/ 193691 w 1869525"/>
                <a:gd name="connsiteY4" fmla="*/ 333701 h 2648053"/>
                <a:gd name="connsiteX0" fmla="*/ 217497 w 1893331"/>
                <a:gd name="connsiteY0" fmla="*/ 310281 h 2624633"/>
                <a:gd name="connsiteX1" fmla="*/ 1557002 w 1893331"/>
                <a:gd name="connsiteY1" fmla="*/ 110771 h 2624633"/>
                <a:gd name="connsiteX2" fmla="*/ 1893331 w 1893331"/>
                <a:gd name="connsiteY2" fmla="*/ 1135904 h 2624633"/>
                <a:gd name="connsiteX3" fmla="*/ 172085 w 1893331"/>
                <a:gd name="connsiteY3" fmla="*/ 2613799 h 2624633"/>
                <a:gd name="connsiteX4" fmla="*/ 217497 w 1893331"/>
                <a:gd name="connsiteY4" fmla="*/ 310281 h 2624633"/>
                <a:gd name="connsiteX0" fmla="*/ 77030 w 1752864"/>
                <a:gd name="connsiteY0" fmla="*/ 309311 h 2606056"/>
                <a:gd name="connsiteX1" fmla="*/ 1416535 w 1752864"/>
                <a:gd name="connsiteY1" fmla="*/ 109801 h 2606056"/>
                <a:gd name="connsiteX2" fmla="*/ 1752864 w 1752864"/>
                <a:gd name="connsiteY2" fmla="*/ 1134934 h 2606056"/>
                <a:gd name="connsiteX3" fmla="*/ 333459 w 1752864"/>
                <a:gd name="connsiteY3" fmla="*/ 2595074 h 2606056"/>
                <a:gd name="connsiteX4" fmla="*/ 77030 w 1752864"/>
                <a:gd name="connsiteY4" fmla="*/ 309311 h 2606056"/>
                <a:gd name="connsiteX0" fmla="*/ 171427 w 1847261"/>
                <a:gd name="connsiteY0" fmla="*/ 309311 h 2614807"/>
                <a:gd name="connsiteX1" fmla="*/ 1510932 w 1847261"/>
                <a:gd name="connsiteY1" fmla="*/ 109801 h 2614807"/>
                <a:gd name="connsiteX2" fmla="*/ 1847261 w 1847261"/>
                <a:gd name="connsiteY2" fmla="*/ 1134934 h 2614807"/>
                <a:gd name="connsiteX3" fmla="*/ 427856 w 1847261"/>
                <a:gd name="connsiteY3" fmla="*/ 2595074 h 2614807"/>
                <a:gd name="connsiteX4" fmla="*/ 171427 w 1847261"/>
                <a:gd name="connsiteY4" fmla="*/ 309311 h 2614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261" h="2614807">
                  <a:moveTo>
                    <a:pt x="171427" y="309311"/>
                  </a:moveTo>
                  <a:cubicBezTo>
                    <a:pt x="351940" y="-104901"/>
                    <a:pt x="1231626" y="-27803"/>
                    <a:pt x="1510932" y="109801"/>
                  </a:cubicBezTo>
                  <a:cubicBezTo>
                    <a:pt x="1790238" y="247405"/>
                    <a:pt x="1847261" y="730568"/>
                    <a:pt x="1847261" y="1134934"/>
                  </a:cubicBezTo>
                  <a:cubicBezTo>
                    <a:pt x="1847261" y="1539300"/>
                    <a:pt x="1044513" y="2785944"/>
                    <a:pt x="427856" y="2595074"/>
                  </a:cubicBezTo>
                  <a:cubicBezTo>
                    <a:pt x="-188801" y="2404204"/>
                    <a:pt x="-9086" y="723523"/>
                    <a:pt x="171427" y="309311"/>
                  </a:cubicBezTo>
                  <a:close/>
                </a:path>
              </a:pathLst>
            </a:cu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cxnSp>
          <p:nvCxnSpPr>
            <p:cNvPr id="137" name="Straight Connector 136"/>
            <p:cNvCxnSpPr/>
            <p:nvPr/>
          </p:nvCxnSpPr>
          <p:spPr>
            <a:xfrm flipH="1">
              <a:off x="6770485" y="2615481"/>
              <a:ext cx="409099" cy="1151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Group 1"/>
            <p:cNvGrpSpPr/>
            <p:nvPr/>
          </p:nvGrpSpPr>
          <p:grpSpPr>
            <a:xfrm>
              <a:off x="7194850" y="1990133"/>
              <a:ext cx="1801239" cy="1555960"/>
              <a:chOff x="7194850" y="1990133"/>
              <a:chExt cx="1801239" cy="1555960"/>
            </a:xfrm>
          </p:grpSpPr>
          <p:sp>
            <p:nvSpPr>
              <p:cNvPr id="149" name="Rectangle 148"/>
              <p:cNvSpPr/>
              <p:nvPr/>
            </p:nvSpPr>
            <p:spPr>
              <a:xfrm>
                <a:off x="7194850" y="1990133"/>
                <a:ext cx="1801239" cy="1355470"/>
              </a:xfrm>
              <a:prstGeom prst="rect">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8" b="0" i="0" u="none" strike="noStrike" kern="1200" cap="none" spc="0" normalizeH="0" baseline="0" noProof="0">
                  <a:ln>
                    <a:noFill/>
                  </a:ln>
                  <a:solidFill>
                    <a:srgbClr val="FF0000"/>
                  </a:solidFill>
                  <a:effectLst/>
                  <a:uLnTx/>
                  <a:uFillTx/>
                  <a:latin typeface="Arial"/>
                  <a:ea typeface="+mn-ea"/>
                  <a:cs typeface="Arial"/>
                </a:endParaRPr>
              </a:p>
            </p:txBody>
          </p:sp>
          <p:sp>
            <p:nvSpPr>
              <p:cNvPr id="93" name="TextBox 92"/>
              <p:cNvSpPr txBox="1"/>
              <p:nvPr/>
            </p:nvSpPr>
            <p:spPr>
              <a:xfrm>
                <a:off x="7288566" y="2107238"/>
                <a:ext cx="1694470" cy="1438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Treatment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Institutional controls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Alternate supply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0000"/>
                    </a:solidFill>
                    <a:effectLst/>
                    <a:uLnTx/>
                    <a:uFillTx/>
                    <a:latin typeface="Arial"/>
                    <a:ea typeface="+mn-ea"/>
                    <a:cs typeface="+mn-cs"/>
                  </a:rPr>
                  <a:t>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srgbClr val="FF0000"/>
                  </a:solidFill>
                  <a:effectLst/>
                  <a:uLnTx/>
                  <a:uFillTx/>
                  <a:latin typeface="Arial"/>
                  <a:ea typeface="+mn-ea"/>
                  <a:cs typeface="+mn-cs"/>
                </a:endParaRPr>
              </a:p>
            </p:txBody>
          </p:sp>
        </p:grpSp>
      </p:grpSp>
      <p:sp>
        <p:nvSpPr>
          <p:cNvPr id="94" name="TextBox 93"/>
          <p:cNvSpPr txBox="1"/>
          <p:nvPr/>
        </p:nvSpPr>
        <p:spPr>
          <a:xfrm>
            <a:off x="5824117" y="1526128"/>
            <a:ext cx="7342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000000"/>
                </a:solidFill>
                <a:effectLst/>
                <a:uLnTx/>
                <a:uFillTx/>
                <a:latin typeface="Arial"/>
                <a:ea typeface="+mn-ea"/>
                <a:cs typeface="+mn-cs"/>
              </a:rPr>
              <a:t>PFAS </a:t>
            </a:r>
            <a:r>
              <a:rPr kumimoji="0" lang="en-AU" sz="900" b="1" i="0" u="none" strike="noStrike" kern="1200" cap="none" spc="0" normalizeH="0" baseline="0" noProof="0" dirty="0" err="1">
                <a:ln>
                  <a:noFill/>
                </a:ln>
                <a:solidFill>
                  <a:srgbClr val="000000"/>
                </a:solidFill>
                <a:effectLst/>
                <a:uLnTx/>
                <a:uFillTx/>
                <a:latin typeface="Arial"/>
                <a:ea typeface="+mn-ea"/>
                <a:cs typeface="+mn-cs"/>
              </a:rPr>
              <a:t>ug</a:t>
            </a:r>
            <a:r>
              <a:rPr kumimoji="0" lang="en-AU" sz="900" b="1" i="0" u="none" strike="noStrike" kern="1200" cap="none" spc="0" normalizeH="0" baseline="0" noProof="0" dirty="0">
                <a:ln>
                  <a:noFill/>
                </a:ln>
                <a:solidFill>
                  <a:srgbClr val="000000"/>
                </a:solidFill>
                <a:effectLst/>
                <a:uLnTx/>
                <a:uFillTx/>
                <a:latin typeface="Arial"/>
                <a:ea typeface="+mn-ea"/>
                <a:cs typeface="+mn-cs"/>
              </a:rPr>
              <a:t>/L</a:t>
            </a:r>
          </a:p>
        </p:txBody>
      </p:sp>
      <p:sp>
        <p:nvSpPr>
          <p:cNvPr id="36" name="Title 35"/>
          <p:cNvSpPr>
            <a:spLocks noGrp="1"/>
          </p:cNvSpPr>
          <p:nvPr>
            <p:ph type="title"/>
          </p:nvPr>
        </p:nvSpPr>
        <p:spPr>
          <a:xfrm>
            <a:off x="0" y="0"/>
            <a:ext cx="9143999" cy="929033"/>
          </a:xfrm>
        </p:spPr>
        <p:txBody>
          <a:bodyPr>
            <a:normAutofit/>
          </a:bodyPr>
          <a:lstStyle/>
          <a:p>
            <a:r>
              <a:rPr lang="en-US" dirty="0"/>
              <a:t>Whole Site View</a:t>
            </a:r>
          </a:p>
        </p:txBody>
      </p:sp>
      <p:sp>
        <p:nvSpPr>
          <p:cNvPr id="60" name="Slide Number Placeholder 6">
            <a:extLst>
              <a:ext uri="{FF2B5EF4-FFF2-40B4-BE49-F238E27FC236}">
                <a16:creationId xmlns:a16="http://schemas.microsoft.com/office/drawing/2014/main" id="{798FF8D5-C8C3-4DDA-9B3F-C628A20BC9C9}"/>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092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ltGray">
          <a:xfrm>
            <a:off x="0" y="3860800"/>
            <a:ext cx="9144000" cy="2119313"/>
          </a:xfrm>
          <a:prstGeom prst="rect">
            <a:avLst/>
          </a:prstGeom>
          <a:solidFill>
            <a:srgbClr val="006DA3"/>
          </a:solidFill>
          <a:ln>
            <a:noFill/>
          </a:ln>
          <a:effectLst/>
          <a:extLst/>
        </p:spPr>
        <p:txBody>
          <a:bodyPr wrap="none" anchor="ctr"/>
          <a:lstStyle/>
          <a:p>
            <a:endParaRPr lang="en-AU" dirty="0"/>
          </a:p>
        </p:txBody>
      </p:sp>
      <p:sp>
        <p:nvSpPr>
          <p:cNvPr id="5" name="Rectangle 19"/>
          <p:cNvSpPr txBox="1">
            <a:spLocks noChangeArrowheads="1"/>
          </p:cNvSpPr>
          <p:nvPr/>
        </p:nvSpPr>
        <p:spPr bwMode="white">
          <a:xfrm>
            <a:off x="543450" y="4799013"/>
            <a:ext cx="77406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r>
              <a:rPr lang="en-US" kern="0" dirty="0" smtClean="0">
                <a:solidFill>
                  <a:schemeClr val="bg1"/>
                </a:solidFill>
                <a:latin typeface="Arial Black" panose="020B0A04020102020204" pitchFamily="34" charset="0"/>
              </a:rPr>
              <a:t>Why are PFAS a concern?</a:t>
            </a:r>
          </a:p>
        </p:txBody>
      </p:sp>
      <p:grpSp>
        <p:nvGrpSpPr>
          <p:cNvPr id="10" name="Group 9"/>
          <p:cNvGrpSpPr/>
          <p:nvPr/>
        </p:nvGrpSpPr>
        <p:grpSpPr>
          <a:xfrm>
            <a:off x="7528057" y="3452395"/>
            <a:ext cx="973667" cy="973666"/>
            <a:chOff x="2433964" y="4438558"/>
            <a:chExt cx="973667" cy="973666"/>
          </a:xfrm>
          <a:solidFill>
            <a:schemeClr val="bg1">
              <a:lumMod val="85000"/>
            </a:schemeClr>
          </a:solidFill>
        </p:grpSpPr>
        <p:sp>
          <p:nvSpPr>
            <p:cNvPr id="11" name="Rectangle 10"/>
            <p:cNvSpPr/>
            <p:nvPr/>
          </p:nvSpPr>
          <p:spPr>
            <a:xfrm>
              <a:off x="2433964" y="4438558"/>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425" y="4600203"/>
              <a:ext cx="766461" cy="663503"/>
            </a:xfrm>
            <a:prstGeom prst="rect">
              <a:avLst/>
            </a:prstGeom>
            <a:grpFill/>
          </p:spPr>
        </p:pic>
      </p:grpSp>
      <p:grpSp>
        <p:nvGrpSpPr>
          <p:cNvPr id="16" name="Group 15"/>
          <p:cNvGrpSpPr/>
          <p:nvPr/>
        </p:nvGrpSpPr>
        <p:grpSpPr>
          <a:xfrm>
            <a:off x="477577" y="3395328"/>
            <a:ext cx="973667" cy="973667"/>
            <a:chOff x="4085166" y="4159104"/>
            <a:chExt cx="973667" cy="973667"/>
          </a:xfrm>
        </p:grpSpPr>
        <p:sp>
          <p:nvSpPr>
            <p:cNvPr id="17" name="Rectangle 16"/>
            <p:cNvSpPr/>
            <p:nvPr/>
          </p:nvSpPr>
          <p:spPr>
            <a:xfrm>
              <a:off x="4085166" y="4159104"/>
              <a:ext cx="973667" cy="973667"/>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p:spPr>
        </p:pic>
      </p:grpSp>
      <p:grpSp>
        <p:nvGrpSpPr>
          <p:cNvPr id="29" name="Group 28"/>
          <p:cNvGrpSpPr/>
          <p:nvPr/>
        </p:nvGrpSpPr>
        <p:grpSpPr>
          <a:xfrm>
            <a:off x="5837211" y="3458957"/>
            <a:ext cx="973667" cy="973668"/>
            <a:chOff x="4307975" y="4455834"/>
            <a:chExt cx="973667" cy="973668"/>
          </a:xfrm>
          <a:solidFill>
            <a:schemeClr val="bg1">
              <a:lumMod val="85000"/>
            </a:schemeClr>
          </a:solidFill>
        </p:grpSpPr>
        <p:sp>
          <p:nvSpPr>
            <p:cNvPr id="30" name="Rectangle 29"/>
            <p:cNvSpPr/>
            <p:nvPr/>
          </p:nvSpPr>
          <p:spPr>
            <a:xfrm>
              <a:off x="4307975" y="4455834"/>
              <a:ext cx="973667" cy="973668"/>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t="501"/>
            <a:stretch/>
          </p:blipFill>
          <p:spPr>
            <a:xfrm>
              <a:off x="4413692" y="4468144"/>
              <a:ext cx="766585" cy="896444"/>
            </a:xfrm>
            <a:prstGeom prst="rect">
              <a:avLst/>
            </a:prstGeom>
            <a:grpFill/>
          </p:spPr>
        </p:pic>
      </p:grpSp>
      <p:grpSp>
        <p:nvGrpSpPr>
          <p:cNvPr id="26" name="Group 25"/>
          <p:cNvGrpSpPr/>
          <p:nvPr/>
        </p:nvGrpSpPr>
        <p:grpSpPr>
          <a:xfrm>
            <a:off x="2197622" y="3458957"/>
            <a:ext cx="973667" cy="973666"/>
            <a:chOff x="493739" y="4438557"/>
            <a:chExt cx="973667" cy="973666"/>
          </a:xfrm>
          <a:solidFill>
            <a:schemeClr val="bg1">
              <a:lumMod val="85000"/>
            </a:schemeClr>
          </a:solidFill>
        </p:grpSpPr>
        <p:sp>
          <p:nvSpPr>
            <p:cNvPr id="27" name="Rectangle 26"/>
            <p:cNvSpPr/>
            <p:nvPr/>
          </p:nvSpPr>
          <p:spPr>
            <a:xfrm>
              <a:off x="493739" y="4438557"/>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29" y="4539299"/>
              <a:ext cx="539555" cy="788810"/>
            </a:xfrm>
            <a:prstGeom prst="rect">
              <a:avLst/>
            </a:prstGeom>
            <a:grpFill/>
          </p:spPr>
        </p:pic>
      </p:grpSp>
      <p:grpSp>
        <p:nvGrpSpPr>
          <p:cNvPr id="19" name="Group 18"/>
          <p:cNvGrpSpPr/>
          <p:nvPr/>
        </p:nvGrpSpPr>
        <p:grpSpPr>
          <a:xfrm>
            <a:off x="3926412" y="3454512"/>
            <a:ext cx="974725" cy="973137"/>
            <a:chOff x="2157413" y="1922463"/>
            <a:chExt cx="974725" cy="973137"/>
          </a:xfrm>
        </p:grpSpPr>
        <p:sp>
          <p:nvSpPr>
            <p:cNvPr id="20" name="AutoShape 3"/>
            <p:cNvSpPr>
              <a:spLocks noChangeAspect="1" noChangeArrowheads="1" noTextEdit="1"/>
            </p:cNvSpPr>
            <p:nvPr/>
          </p:nvSpPr>
          <p:spPr bwMode="auto">
            <a:xfrm>
              <a:off x="2157413" y="1922463"/>
              <a:ext cx="9747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
            <p:cNvSpPr>
              <a:spLocks noChangeArrowheads="1"/>
            </p:cNvSpPr>
            <p:nvPr/>
          </p:nvSpPr>
          <p:spPr bwMode="auto">
            <a:xfrm>
              <a:off x="2159001" y="1924050"/>
              <a:ext cx="971550" cy="969962"/>
            </a:xfrm>
            <a:prstGeom prst="rect">
              <a:avLst/>
            </a:prstGeom>
            <a:solidFill>
              <a:schemeClr val="bg1">
                <a:lumMod val="85000"/>
              </a:schemeClr>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2251076" y="2016125"/>
              <a:ext cx="787400" cy="741363"/>
              <a:chOff x="2251076" y="2016125"/>
              <a:chExt cx="787400" cy="741363"/>
            </a:xfrm>
          </p:grpSpPr>
          <p:sp>
            <p:nvSpPr>
              <p:cNvPr id="23" name="Freeform 6"/>
              <p:cNvSpPr>
                <a:spLocks/>
              </p:cNvSpPr>
              <p:nvPr/>
            </p:nvSpPr>
            <p:spPr bwMode="auto">
              <a:xfrm>
                <a:off x="2281238" y="2016125"/>
                <a:ext cx="757238" cy="241300"/>
              </a:xfrm>
              <a:custGeom>
                <a:avLst/>
                <a:gdLst>
                  <a:gd name="T0" fmla="*/ 635 w 15875"/>
                  <a:gd name="T1" fmla="*/ 5054 h 5054"/>
                  <a:gd name="T2" fmla="*/ 15240 w 15875"/>
                  <a:gd name="T3" fmla="*/ 5054 h 5054"/>
                  <a:gd name="T4" fmla="*/ 15240 w 15875"/>
                  <a:gd name="T5" fmla="*/ 4419 h 5054"/>
                  <a:gd name="T6" fmla="*/ 15875 w 15875"/>
                  <a:gd name="T7" fmla="*/ 4419 h 5054"/>
                  <a:gd name="T8" fmla="*/ 15875 w 15875"/>
                  <a:gd name="T9" fmla="*/ 3784 h 5054"/>
                  <a:gd name="T10" fmla="*/ 7636 w 15875"/>
                  <a:gd name="T11" fmla="*/ 0 h 5054"/>
                  <a:gd name="T12" fmla="*/ 0 w 15875"/>
                  <a:gd name="T13" fmla="*/ 3784 h 5054"/>
                  <a:gd name="T14" fmla="*/ 0 w 15875"/>
                  <a:gd name="T15" fmla="*/ 4419 h 5054"/>
                  <a:gd name="T16" fmla="*/ 635 w 15875"/>
                  <a:gd name="T17" fmla="*/ 4419 h 5054"/>
                  <a:gd name="T18" fmla="*/ 635 w 15875"/>
                  <a:gd name="T19" fmla="*/ 5054 h 5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75" h="5054">
                    <a:moveTo>
                      <a:pt x="635" y="5054"/>
                    </a:moveTo>
                    <a:lnTo>
                      <a:pt x="15240" y="5054"/>
                    </a:lnTo>
                    <a:lnTo>
                      <a:pt x="15240" y="4419"/>
                    </a:lnTo>
                    <a:lnTo>
                      <a:pt x="15875" y="4419"/>
                    </a:lnTo>
                    <a:lnTo>
                      <a:pt x="15875" y="3784"/>
                    </a:lnTo>
                    <a:lnTo>
                      <a:pt x="7636" y="0"/>
                    </a:lnTo>
                    <a:lnTo>
                      <a:pt x="0" y="3784"/>
                    </a:lnTo>
                    <a:lnTo>
                      <a:pt x="0" y="4419"/>
                    </a:lnTo>
                    <a:lnTo>
                      <a:pt x="635" y="4419"/>
                    </a:lnTo>
                    <a:lnTo>
                      <a:pt x="635" y="50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311401" y="2287588"/>
                <a:ext cx="666750" cy="363537"/>
              </a:xfrm>
              <a:custGeom>
                <a:avLst/>
                <a:gdLst>
                  <a:gd name="T0" fmla="*/ 1270 w 13970"/>
                  <a:gd name="T1" fmla="*/ 0 h 7620"/>
                  <a:gd name="T2" fmla="*/ 3175 w 13970"/>
                  <a:gd name="T3" fmla="*/ 0 h 7620"/>
                  <a:gd name="T4" fmla="*/ 3175 w 13970"/>
                  <a:gd name="T5" fmla="*/ 6350 h 7620"/>
                  <a:gd name="T6" fmla="*/ 4445 w 13970"/>
                  <a:gd name="T7" fmla="*/ 6350 h 7620"/>
                  <a:gd name="T8" fmla="*/ 4445 w 13970"/>
                  <a:gd name="T9" fmla="*/ 0 h 7620"/>
                  <a:gd name="T10" fmla="*/ 6350 w 13970"/>
                  <a:gd name="T11" fmla="*/ 0 h 7620"/>
                  <a:gd name="T12" fmla="*/ 6350 w 13970"/>
                  <a:gd name="T13" fmla="*/ 6350 h 7620"/>
                  <a:gd name="T14" fmla="*/ 7620 w 13970"/>
                  <a:gd name="T15" fmla="*/ 6350 h 7620"/>
                  <a:gd name="T16" fmla="*/ 7620 w 13970"/>
                  <a:gd name="T17" fmla="*/ 0 h 7620"/>
                  <a:gd name="T18" fmla="*/ 9525 w 13970"/>
                  <a:gd name="T19" fmla="*/ 0 h 7620"/>
                  <a:gd name="T20" fmla="*/ 9525 w 13970"/>
                  <a:gd name="T21" fmla="*/ 6350 h 7620"/>
                  <a:gd name="T22" fmla="*/ 10795 w 13970"/>
                  <a:gd name="T23" fmla="*/ 6350 h 7620"/>
                  <a:gd name="T24" fmla="*/ 10795 w 13970"/>
                  <a:gd name="T25" fmla="*/ 0 h 7620"/>
                  <a:gd name="T26" fmla="*/ 12700 w 13970"/>
                  <a:gd name="T27" fmla="*/ 0 h 7620"/>
                  <a:gd name="T28" fmla="*/ 12700 w 13970"/>
                  <a:gd name="T29" fmla="*/ 6350 h 7620"/>
                  <a:gd name="T30" fmla="*/ 13970 w 13970"/>
                  <a:gd name="T31" fmla="*/ 6350 h 7620"/>
                  <a:gd name="T32" fmla="*/ 13970 w 13970"/>
                  <a:gd name="T33" fmla="*/ 7620 h 7620"/>
                  <a:gd name="T34" fmla="*/ 0 w 13970"/>
                  <a:gd name="T35" fmla="*/ 7620 h 7620"/>
                  <a:gd name="T36" fmla="*/ 0 w 13970"/>
                  <a:gd name="T37" fmla="*/ 6350 h 7620"/>
                  <a:gd name="T38" fmla="*/ 1270 w 13970"/>
                  <a:gd name="T39" fmla="*/ 6350 h 7620"/>
                  <a:gd name="T40" fmla="*/ 1270 w 13970"/>
                  <a:gd name="T41" fmla="*/ 0 h 7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70" h="7620">
                    <a:moveTo>
                      <a:pt x="1270" y="0"/>
                    </a:moveTo>
                    <a:lnTo>
                      <a:pt x="3175" y="0"/>
                    </a:lnTo>
                    <a:lnTo>
                      <a:pt x="3175" y="6350"/>
                    </a:lnTo>
                    <a:lnTo>
                      <a:pt x="4445" y="6350"/>
                    </a:lnTo>
                    <a:lnTo>
                      <a:pt x="4445" y="0"/>
                    </a:lnTo>
                    <a:lnTo>
                      <a:pt x="6350" y="0"/>
                    </a:lnTo>
                    <a:lnTo>
                      <a:pt x="6350" y="6350"/>
                    </a:lnTo>
                    <a:lnTo>
                      <a:pt x="7620" y="6350"/>
                    </a:lnTo>
                    <a:lnTo>
                      <a:pt x="7620" y="0"/>
                    </a:lnTo>
                    <a:lnTo>
                      <a:pt x="9525" y="0"/>
                    </a:lnTo>
                    <a:lnTo>
                      <a:pt x="9525" y="6350"/>
                    </a:lnTo>
                    <a:lnTo>
                      <a:pt x="10795" y="6350"/>
                    </a:lnTo>
                    <a:lnTo>
                      <a:pt x="10795" y="0"/>
                    </a:lnTo>
                    <a:lnTo>
                      <a:pt x="12700" y="0"/>
                    </a:lnTo>
                    <a:lnTo>
                      <a:pt x="12700" y="6350"/>
                    </a:lnTo>
                    <a:lnTo>
                      <a:pt x="13970" y="6350"/>
                    </a:lnTo>
                    <a:lnTo>
                      <a:pt x="13970" y="7620"/>
                    </a:lnTo>
                    <a:lnTo>
                      <a:pt x="0" y="7620"/>
                    </a:lnTo>
                    <a:lnTo>
                      <a:pt x="0" y="6350"/>
                    </a:lnTo>
                    <a:lnTo>
                      <a:pt x="1270" y="6350"/>
                    </a:lnTo>
                    <a:lnTo>
                      <a:pt x="127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
              <p:cNvSpPr>
                <a:spLocks noChangeArrowheads="1"/>
              </p:cNvSpPr>
              <p:nvPr/>
            </p:nvSpPr>
            <p:spPr bwMode="auto">
              <a:xfrm>
                <a:off x="2251076" y="2681288"/>
                <a:ext cx="787400" cy="76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9661480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8719-FC9F-4F26-97AA-5620F7D3FDB6}"/>
              </a:ext>
            </a:extLst>
          </p:cNvPr>
          <p:cNvSpPr>
            <a:spLocks noGrp="1"/>
          </p:cNvSpPr>
          <p:nvPr>
            <p:ph type="title"/>
          </p:nvPr>
        </p:nvSpPr>
        <p:spPr/>
        <p:txBody>
          <a:bodyPr>
            <a:normAutofit/>
          </a:bodyPr>
          <a:lstStyle/>
          <a:p>
            <a:r>
              <a:rPr lang="en-US" sz="3600" dirty="0"/>
              <a:t>Remedial Trends</a:t>
            </a:r>
          </a:p>
        </p:txBody>
      </p:sp>
      <p:sp>
        <p:nvSpPr>
          <p:cNvPr id="3" name="Content Placeholder 2">
            <a:extLst>
              <a:ext uri="{FF2B5EF4-FFF2-40B4-BE49-F238E27FC236}">
                <a16:creationId xmlns:a16="http://schemas.microsoft.com/office/drawing/2014/main" id="{AA599C16-03C1-40E3-BB7D-AB01FA4A8B7B}"/>
              </a:ext>
            </a:extLst>
          </p:cNvPr>
          <p:cNvSpPr>
            <a:spLocks noGrp="1"/>
          </p:cNvSpPr>
          <p:nvPr>
            <p:ph idx="1"/>
          </p:nvPr>
        </p:nvSpPr>
        <p:spPr>
          <a:xfrm>
            <a:off x="152400" y="990600"/>
            <a:ext cx="8839200" cy="4953000"/>
          </a:xfrm>
        </p:spPr>
        <p:txBody>
          <a:bodyPr>
            <a:normAutofit/>
          </a:bodyPr>
          <a:lstStyle/>
          <a:p>
            <a:pPr marL="0" indent="0">
              <a:buNone/>
            </a:pPr>
            <a:endParaRPr lang="en-US" sz="1200" dirty="0"/>
          </a:p>
          <a:p>
            <a:pPr lvl="1">
              <a:lnSpc>
                <a:spcPct val="150000"/>
              </a:lnSpc>
              <a:buFont typeface="Wingdings" panose="05000000000000000000" pitchFamily="2" charset="2"/>
              <a:buChar char="q"/>
            </a:pPr>
            <a:r>
              <a:rPr lang="en-US" sz="2400" dirty="0"/>
              <a:t>Risk Management</a:t>
            </a:r>
          </a:p>
          <a:p>
            <a:pPr lvl="1">
              <a:lnSpc>
                <a:spcPct val="150000"/>
              </a:lnSpc>
              <a:buFont typeface="Wingdings" panose="05000000000000000000" pitchFamily="2" charset="2"/>
              <a:buChar char="q"/>
            </a:pPr>
            <a:r>
              <a:rPr lang="en-US" sz="2400" dirty="0"/>
              <a:t>Drinking Water Management/Treatment</a:t>
            </a:r>
          </a:p>
          <a:p>
            <a:pPr lvl="1">
              <a:lnSpc>
                <a:spcPct val="150000"/>
              </a:lnSpc>
              <a:buFont typeface="Wingdings" panose="05000000000000000000" pitchFamily="2" charset="2"/>
              <a:buChar char="q"/>
            </a:pPr>
            <a:r>
              <a:rPr lang="en-US" sz="2400" dirty="0"/>
              <a:t>Source Removal/Incineration</a:t>
            </a:r>
          </a:p>
          <a:p>
            <a:pPr lvl="1">
              <a:lnSpc>
                <a:spcPct val="150000"/>
              </a:lnSpc>
              <a:buFont typeface="Wingdings" panose="05000000000000000000" pitchFamily="2" charset="2"/>
              <a:buChar char="q"/>
            </a:pPr>
            <a:r>
              <a:rPr lang="en-US" sz="2400" dirty="0"/>
              <a:t>Containment/Mitigation</a:t>
            </a:r>
          </a:p>
          <a:p>
            <a:pPr lvl="1">
              <a:lnSpc>
                <a:spcPct val="150000"/>
              </a:lnSpc>
              <a:buFont typeface="Wingdings" panose="05000000000000000000" pitchFamily="2" charset="2"/>
              <a:buChar char="q"/>
            </a:pPr>
            <a:r>
              <a:rPr lang="en-US" sz="2400" dirty="0"/>
              <a:t>Many Research Studies, Trials and Progress (e.g., in situ thermal, and soil washing)</a:t>
            </a:r>
          </a:p>
          <a:p>
            <a:pPr lvl="1"/>
            <a:endParaRPr lang="en-US" sz="1200" dirty="0"/>
          </a:p>
          <a:p>
            <a:pPr marL="0" indent="0">
              <a:buNone/>
            </a:pPr>
            <a:endParaRPr lang="en-US" sz="1200" dirty="0"/>
          </a:p>
          <a:p>
            <a:endParaRPr lang="en-US" dirty="0"/>
          </a:p>
          <a:p>
            <a:pPr lvl="0"/>
            <a:endParaRPr lang="en-US" dirty="0"/>
          </a:p>
          <a:p>
            <a:endParaRPr lang="en-US" dirty="0"/>
          </a:p>
        </p:txBody>
      </p:sp>
      <p:sp>
        <p:nvSpPr>
          <p:cNvPr id="4" name="Slide Number Placeholder 6">
            <a:extLst>
              <a:ext uri="{FF2B5EF4-FFF2-40B4-BE49-F238E27FC236}">
                <a16:creationId xmlns:a16="http://schemas.microsoft.com/office/drawing/2014/main" id="{D2A83E9E-A47C-4A42-8A15-50F5F5A69FFA}"/>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61156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8719-FC9F-4F26-97AA-5620F7D3FDB6}"/>
              </a:ext>
            </a:extLst>
          </p:cNvPr>
          <p:cNvSpPr>
            <a:spLocks noGrp="1"/>
          </p:cNvSpPr>
          <p:nvPr>
            <p:ph type="title"/>
          </p:nvPr>
        </p:nvSpPr>
        <p:spPr/>
        <p:txBody>
          <a:bodyPr/>
          <a:lstStyle/>
          <a:p>
            <a:r>
              <a:rPr lang="en-US" dirty="0"/>
              <a:t>Typical Risk Assessment Supporting Remediation</a:t>
            </a:r>
          </a:p>
        </p:txBody>
      </p:sp>
      <p:sp>
        <p:nvSpPr>
          <p:cNvPr id="3" name="Content Placeholder 2">
            <a:extLst>
              <a:ext uri="{FF2B5EF4-FFF2-40B4-BE49-F238E27FC236}">
                <a16:creationId xmlns:a16="http://schemas.microsoft.com/office/drawing/2014/main" id="{AA599C16-03C1-40E3-BB7D-AB01FA4A8B7B}"/>
              </a:ext>
            </a:extLst>
          </p:cNvPr>
          <p:cNvSpPr>
            <a:spLocks noGrp="1"/>
          </p:cNvSpPr>
          <p:nvPr>
            <p:ph idx="1"/>
          </p:nvPr>
        </p:nvSpPr>
        <p:spPr>
          <a:xfrm>
            <a:off x="152400" y="990600"/>
            <a:ext cx="8839200" cy="4953000"/>
          </a:xfrm>
        </p:spPr>
        <p:txBody>
          <a:bodyPr>
            <a:normAutofit/>
          </a:bodyPr>
          <a:lstStyle/>
          <a:p>
            <a:pPr marL="0" indent="0">
              <a:buNone/>
            </a:pPr>
            <a:endParaRPr lang="en-US" sz="1200" dirty="0"/>
          </a:p>
          <a:p>
            <a:r>
              <a:rPr lang="en-US" sz="1700" dirty="0"/>
              <a:t>Human Health</a:t>
            </a:r>
          </a:p>
          <a:p>
            <a:pPr lvl="1">
              <a:buFont typeface="Wingdings" panose="05000000000000000000" pitchFamily="2" charset="2"/>
              <a:buChar char="Ø"/>
            </a:pPr>
            <a:r>
              <a:rPr lang="en-US" sz="1700" dirty="0" smtClean="0"/>
              <a:t>Potential </a:t>
            </a:r>
            <a:r>
              <a:rPr lang="en-US" sz="1700" dirty="0"/>
              <a:t>effects to workers from soil, groundwater and surface </a:t>
            </a:r>
            <a:r>
              <a:rPr lang="en-US" sz="1700" dirty="0" smtClean="0"/>
              <a:t>water</a:t>
            </a:r>
          </a:p>
          <a:p>
            <a:r>
              <a:rPr lang="en-US" sz="1700" dirty="0"/>
              <a:t>Ecological</a:t>
            </a:r>
          </a:p>
          <a:p>
            <a:pPr lvl="1">
              <a:buFont typeface="Wingdings" panose="05000000000000000000" pitchFamily="2" charset="2"/>
              <a:buChar char="Ø"/>
            </a:pPr>
            <a:r>
              <a:rPr lang="en-US" sz="1700" dirty="0"/>
              <a:t>Soil, groundwater, surface water, and biota, with bioaccumulation assessment by food web modeling</a:t>
            </a:r>
          </a:p>
          <a:p>
            <a:pPr lvl="1">
              <a:buFont typeface="Wingdings" panose="05000000000000000000" pitchFamily="2" charset="2"/>
              <a:buChar char="Ø"/>
            </a:pPr>
            <a:r>
              <a:rPr lang="en-US" sz="1700" dirty="0"/>
              <a:t>High potential for unacceptable risks (birds and mammals for this particular site) in highly impacted habitat areas (e.g., ponds)</a:t>
            </a:r>
          </a:p>
          <a:p>
            <a:pPr lvl="1">
              <a:buFont typeface="Wingdings" panose="05000000000000000000" pitchFamily="2" charset="2"/>
              <a:buChar char="Ø"/>
            </a:pPr>
            <a:r>
              <a:rPr lang="en-US" sz="1700" dirty="0"/>
              <a:t>Low potential from larger surface water bodies</a:t>
            </a:r>
          </a:p>
          <a:p>
            <a:pPr marL="1588" lvl="1" indent="0">
              <a:buNone/>
            </a:pPr>
            <a:r>
              <a:rPr lang="en-US" sz="1700" dirty="0" smtClean="0"/>
              <a:t>Remediation </a:t>
            </a:r>
            <a:r>
              <a:rPr lang="en-US" sz="1700" dirty="0"/>
              <a:t>and management, including:</a:t>
            </a:r>
          </a:p>
          <a:p>
            <a:pPr lvl="2">
              <a:buFont typeface="Wingdings" panose="05000000000000000000" pitchFamily="2" charset="2"/>
              <a:buChar char="§"/>
            </a:pPr>
            <a:r>
              <a:rPr lang="en-US" sz="1700" dirty="0"/>
              <a:t>Alternative water supply and/or treatment</a:t>
            </a:r>
          </a:p>
          <a:p>
            <a:pPr lvl="2">
              <a:buFont typeface="Wingdings" panose="05000000000000000000" pitchFamily="2" charset="2"/>
              <a:buChar char="§"/>
            </a:pPr>
            <a:r>
              <a:rPr lang="en-US" sz="1700" dirty="0"/>
              <a:t>Remove heavily impacted soils</a:t>
            </a:r>
          </a:p>
          <a:p>
            <a:pPr lvl="2">
              <a:buFont typeface="Wingdings" panose="05000000000000000000" pitchFamily="2" charset="2"/>
              <a:buChar char="§"/>
            </a:pPr>
            <a:r>
              <a:rPr lang="en-US" sz="1700" dirty="0"/>
              <a:t>Surface water diversion</a:t>
            </a:r>
          </a:p>
          <a:p>
            <a:pPr lvl="2">
              <a:buFont typeface="Wingdings" panose="05000000000000000000" pitchFamily="2" charset="2"/>
              <a:buChar char="§"/>
            </a:pPr>
            <a:r>
              <a:rPr lang="en-US" sz="1700" dirty="0"/>
              <a:t>Monitoring to determine if concentrations are stable, increasing, decreasing</a:t>
            </a:r>
          </a:p>
          <a:p>
            <a:pPr marL="0" indent="0">
              <a:buNone/>
            </a:pPr>
            <a:endParaRPr lang="en-US" sz="1800" dirty="0"/>
          </a:p>
          <a:p>
            <a:pPr marL="0" indent="0">
              <a:buNone/>
            </a:pPr>
            <a:endParaRPr lang="en-US" dirty="0"/>
          </a:p>
        </p:txBody>
      </p:sp>
      <p:sp>
        <p:nvSpPr>
          <p:cNvPr id="4" name="Slide Number Placeholder 6">
            <a:extLst>
              <a:ext uri="{FF2B5EF4-FFF2-40B4-BE49-F238E27FC236}">
                <a16:creationId xmlns:a16="http://schemas.microsoft.com/office/drawing/2014/main" id="{CD806889-9920-422D-A137-81DD7A77D9CC}"/>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3479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8719-FC9F-4F26-97AA-5620F7D3FDB6}"/>
              </a:ext>
            </a:extLst>
          </p:cNvPr>
          <p:cNvSpPr>
            <a:spLocks noGrp="1"/>
          </p:cNvSpPr>
          <p:nvPr>
            <p:ph type="title"/>
          </p:nvPr>
        </p:nvSpPr>
        <p:spPr/>
        <p:txBody>
          <a:bodyPr/>
          <a:lstStyle/>
          <a:p>
            <a:r>
              <a:rPr lang="en-US" dirty="0"/>
              <a:t>Typical Eco Risk Assessment Supporting Remediation</a:t>
            </a:r>
          </a:p>
        </p:txBody>
      </p:sp>
      <p:sp>
        <p:nvSpPr>
          <p:cNvPr id="3" name="Content Placeholder 2">
            <a:extLst>
              <a:ext uri="{FF2B5EF4-FFF2-40B4-BE49-F238E27FC236}">
                <a16:creationId xmlns:a16="http://schemas.microsoft.com/office/drawing/2014/main" id="{AA599C16-03C1-40E3-BB7D-AB01FA4A8B7B}"/>
              </a:ext>
            </a:extLst>
          </p:cNvPr>
          <p:cNvSpPr>
            <a:spLocks noGrp="1"/>
          </p:cNvSpPr>
          <p:nvPr>
            <p:ph idx="1"/>
          </p:nvPr>
        </p:nvSpPr>
        <p:spPr>
          <a:xfrm>
            <a:off x="152400" y="990600"/>
            <a:ext cx="8839200" cy="4953000"/>
          </a:xfrm>
        </p:spPr>
        <p:txBody>
          <a:bodyPr>
            <a:normAutofit/>
          </a:bodyPr>
          <a:lstStyle/>
          <a:p>
            <a:pPr marL="0" indent="0">
              <a:buNone/>
            </a:pPr>
            <a:endParaRPr lang="en-US" sz="1200" dirty="0"/>
          </a:p>
          <a:p>
            <a:r>
              <a:rPr lang="en-US" sz="2000" dirty="0"/>
              <a:t>Ecological</a:t>
            </a:r>
          </a:p>
          <a:p>
            <a:pPr lvl="1">
              <a:buFont typeface="Wingdings" panose="05000000000000000000" pitchFamily="2" charset="2"/>
              <a:buChar char="Ø"/>
            </a:pPr>
            <a:r>
              <a:rPr lang="en-US" sz="2000" dirty="0"/>
              <a:t>Soil, groundwater, surface water, and biota, with bioaccumulation assessment by food web modeling</a:t>
            </a:r>
          </a:p>
          <a:p>
            <a:pPr lvl="1">
              <a:buFont typeface="Wingdings" panose="05000000000000000000" pitchFamily="2" charset="2"/>
              <a:buChar char="Ø"/>
            </a:pPr>
            <a:r>
              <a:rPr lang="en-US" sz="2000" dirty="0"/>
              <a:t>High potential for unacceptable risks (birds and mammals for this particular site) in highly impacted habitat areas (e.g., ponds)</a:t>
            </a:r>
          </a:p>
          <a:p>
            <a:pPr lvl="1">
              <a:buFont typeface="Wingdings" panose="05000000000000000000" pitchFamily="2" charset="2"/>
              <a:buChar char="Ø"/>
            </a:pPr>
            <a:r>
              <a:rPr lang="en-US" sz="2000" dirty="0"/>
              <a:t>Low potential from larger surface water bodies</a:t>
            </a:r>
          </a:p>
          <a:p>
            <a:pPr lvl="1">
              <a:buFont typeface="Wingdings" panose="05000000000000000000" pitchFamily="2" charset="2"/>
              <a:buChar char="Ø"/>
            </a:pPr>
            <a:r>
              <a:rPr lang="en-US" sz="2000" dirty="0"/>
              <a:t>Remediation and management, including:</a:t>
            </a:r>
          </a:p>
          <a:p>
            <a:pPr lvl="2">
              <a:buFont typeface="Wingdings" panose="05000000000000000000" pitchFamily="2" charset="2"/>
              <a:buChar char="§"/>
            </a:pPr>
            <a:r>
              <a:rPr lang="en-US" sz="2000" dirty="0"/>
              <a:t>Source removal and habitat management</a:t>
            </a:r>
          </a:p>
          <a:p>
            <a:pPr lvl="2">
              <a:buFont typeface="Wingdings" panose="05000000000000000000" pitchFamily="2" charset="2"/>
              <a:buChar char="§"/>
            </a:pPr>
            <a:r>
              <a:rPr lang="en-US" sz="2000" dirty="0"/>
              <a:t>Limit impacted surface water discharges</a:t>
            </a:r>
          </a:p>
          <a:p>
            <a:pPr lvl="2">
              <a:buFont typeface="Wingdings" panose="05000000000000000000" pitchFamily="2" charset="2"/>
              <a:buChar char="§"/>
            </a:pPr>
            <a:r>
              <a:rPr lang="en-US" sz="2000" dirty="0"/>
              <a:t>Monitoring to determine if concentrations are stable, increasing, decreasing</a:t>
            </a:r>
          </a:p>
          <a:p>
            <a:pPr lvl="1">
              <a:buFont typeface="Wingdings" panose="05000000000000000000" pitchFamily="2" charset="2"/>
              <a:buChar char="Ø"/>
            </a:pPr>
            <a:r>
              <a:rPr lang="en-US" sz="2000" dirty="0"/>
              <a:t>Fish advisories are conservative</a:t>
            </a:r>
          </a:p>
          <a:p>
            <a:pPr marL="0" indent="0">
              <a:buNone/>
            </a:pPr>
            <a:endParaRPr lang="en-US" sz="2000" dirty="0"/>
          </a:p>
          <a:p>
            <a:endParaRPr lang="en-US" sz="2000" dirty="0"/>
          </a:p>
          <a:p>
            <a:pPr lvl="0"/>
            <a:endParaRPr lang="en-US" sz="2000" dirty="0"/>
          </a:p>
          <a:p>
            <a:endParaRPr lang="en-US" sz="2000" dirty="0"/>
          </a:p>
        </p:txBody>
      </p:sp>
      <p:sp>
        <p:nvSpPr>
          <p:cNvPr id="4" name="Slide Number Placeholder 6">
            <a:extLst>
              <a:ext uri="{FF2B5EF4-FFF2-40B4-BE49-F238E27FC236}">
                <a16:creationId xmlns:a16="http://schemas.microsoft.com/office/drawing/2014/main" id="{A7E0D1E8-C8A6-4C8F-945E-71CE742870A3}"/>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24882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 and Transport</a:t>
            </a:r>
            <a:endParaRPr lang="en-US" dirty="0"/>
          </a:p>
        </p:txBody>
      </p:sp>
      <p:sp>
        <p:nvSpPr>
          <p:cNvPr id="7" name="TextBox 6"/>
          <p:cNvSpPr txBox="1"/>
          <p:nvPr/>
        </p:nvSpPr>
        <p:spPr>
          <a:xfrm>
            <a:off x="2281382" y="6059054"/>
            <a:ext cx="1985818" cy="338554"/>
          </a:xfrm>
          <a:prstGeom prst="rect">
            <a:avLst/>
          </a:prstGeom>
          <a:noFill/>
        </p:spPr>
        <p:txBody>
          <a:bodyPr wrap="square" rtlCol="0">
            <a:spAutoFit/>
          </a:bodyPr>
          <a:lstStyle/>
          <a:p>
            <a:r>
              <a:rPr lang="en-US" dirty="0" smtClean="0">
                <a:hlinkClick r:id="rId2" action="ppaction://hlinkfile"/>
              </a:rPr>
              <a:t>Video</a:t>
            </a:r>
            <a:endParaRPr lang="en-US" dirty="0"/>
          </a:p>
        </p:txBody>
      </p:sp>
      <p:pic>
        <p:nvPicPr>
          <p:cNvPr id="10" name="Content Placeholder 9"/>
          <p:cNvPicPr>
            <a:picLocks noGrp="1" noChangeAspect="1"/>
          </p:cNvPicPr>
          <p:nvPr>
            <p:ph idx="1"/>
          </p:nvPr>
        </p:nvPicPr>
        <p:blipFill>
          <a:blip r:embed="rId3"/>
          <a:stretch>
            <a:fillRect/>
          </a:stretch>
        </p:blipFill>
        <p:spPr>
          <a:xfrm>
            <a:off x="516773" y="1909763"/>
            <a:ext cx="8107279" cy="3967162"/>
          </a:xfrm>
          <a:prstGeom prst="rect">
            <a:avLst/>
          </a:prstGeom>
        </p:spPr>
      </p:pic>
    </p:spTree>
    <p:extLst>
      <p:ext uri="{BB962C8B-B14F-4D97-AF65-F5344CB8AC3E}">
        <p14:creationId xmlns:p14="http://schemas.microsoft.com/office/powerpoint/2010/main" val="417825321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85900" y="4957401"/>
            <a:ext cx="327708" cy="40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8"/>
          <p:cNvSpPr txBox="1">
            <a:spLocks noChangeArrowheads="1"/>
          </p:cNvSpPr>
          <p:nvPr/>
        </p:nvSpPr>
        <p:spPr>
          <a:xfrm>
            <a:off x="2256533" y="1653778"/>
            <a:ext cx="4629150" cy="642938"/>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endParaRPr lang="en-US" sz="1350" kern="0" dirty="0">
              <a:latin typeface="Arial" charset="0"/>
            </a:endParaRPr>
          </a:p>
        </p:txBody>
      </p:sp>
      <p:sp>
        <p:nvSpPr>
          <p:cNvPr id="9" name="Title 8"/>
          <p:cNvSpPr>
            <a:spLocks noGrp="1"/>
          </p:cNvSpPr>
          <p:nvPr>
            <p:ph type="title"/>
          </p:nvPr>
        </p:nvSpPr>
        <p:spPr>
          <a:xfrm>
            <a:off x="1470610" y="1155766"/>
            <a:ext cx="6172200" cy="642938"/>
          </a:xfrm>
        </p:spPr>
        <p:txBody>
          <a:bodyPr/>
          <a:lstStyle/>
          <a:p>
            <a:r>
              <a:rPr lang="en-US" dirty="0"/>
              <a:t>Remediation Challenges – </a:t>
            </a:r>
            <a:r>
              <a:rPr lang="en-US" dirty="0" err="1" smtClean="0"/>
              <a:t>PFAS</a:t>
            </a:r>
            <a:endParaRPr lang="en-US" dirty="0"/>
          </a:p>
        </p:txBody>
      </p:sp>
      <p:sp>
        <p:nvSpPr>
          <p:cNvPr id="12" name="Content Placeholder 1"/>
          <p:cNvSpPr>
            <a:spLocks noGrp="1"/>
          </p:cNvSpPr>
          <p:nvPr>
            <p:ph idx="1"/>
          </p:nvPr>
        </p:nvSpPr>
        <p:spPr>
          <a:xfrm>
            <a:off x="1485899" y="1798704"/>
            <a:ext cx="5690755" cy="2231529"/>
          </a:xfrm>
        </p:spPr>
        <p:txBody>
          <a:bodyPr/>
          <a:lstStyle/>
          <a:p>
            <a:pPr>
              <a:spcBef>
                <a:spcPct val="0"/>
              </a:spcBef>
              <a:spcAft>
                <a:spcPts val="338"/>
              </a:spcAft>
            </a:pPr>
            <a:r>
              <a:rPr lang="en-US" kern="1200" dirty="0" smtClean="0">
                <a:solidFill>
                  <a:srgbClr val="0065A4"/>
                </a:solidFill>
                <a:latin typeface="Arial Black"/>
                <a:cs typeface="Arial" charset="0"/>
              </a:rPr>
              <a:t>Biodegradation</a:t>
            </a:r>
          </a:p>
          <a:p>
            <a:pPr marL="192881" indent="-192881">
              <a:spcBef>
                <a:spcPts val="0"/>
              </a:spcBef>
              <a:buFont typeface="Arial" panose="020B0604020202020204" pitchFamily="34" charset="0"/>
              <a:buChar char="•"/>
            </a:pPr>
            <a:r>
              <a:rPr lang="en-US" sz="1800" dirty="0"/>
              <a:t>Very limited research to date showing biodegradation of Per-PFAS</a:t>
            </a:r>
          </a:p>
          <a:p>
            <a:pPr marL="192881" indent="-192881">
              <a:buFont typeface="Arial" panose="020B0604020202020204" pitchFamily="34" charset="0"/>
              <a:buChar char="•"/>
            </a:pPr>
            <a:r>
              <a:rPr lang="en-US" sz="1800" dirty="0"/>
              <a:t>Evidence of transformations of Poly-PFAS </a:t>
            </a:r>
          </a:p>
          <a:p>
            <a:pPr marL="192881" indent="-192881">
              <a:buFont typeface="Arial" panose="020B0604020202020204" pitchFamily="34" charset="0"/>
              <a:buChar char="•"/>
            </a:pPr>
            <a:r>
              <a:rPr lang="en-US" sz="1800" dirty="0" smtClean="0"/>
              <a:t>Unknown ability </a:t>
            </a:r>
            <a:r>
              <a:rPr lang="en-US" sz="1800" dirty="0"/>
              <a:t>to treat to the proposed standards</a:t>
            </a:r>
            <a:r>
              <a:rPr lang="en-US" sz="1800" dirty="0" smtClean="0"/>
              <a:t>?</a:t>
            </a:r>
          </a:p>
        </p:txBody>
      </p:sp>
      <p:sp>
        <p:nvSpPr>
          <p:cNvPr id="14" name="TextBox 13"/>
          <p:cNvSpPr txBox="1"/>
          <p:nvPr/>
        </p:nvSpPr>
        <p:spPr>
          <a:xfrm>
            <a:off x="2256532" y="5715805"/>
            <a:ext cx="2765741" cy="161583"/>
          </a:xfrm>
          <a:prstGeom prst="rect">
            <a:avLst/>
          </a:prstGeom>
          <a:noFill/>
        </p:spPr>
        <p:txBody>
          <a:bodyPr wrap="square" rtlCol="0">
            <a:spAutoFit/>
          </a:bodyPr>
          <a:lstStyle/>
          <a:p>
            <a:r>
              <a:rPr lang="en-US" sz="450" dirty="0">
                <a:latin typeface="Arial" panose="020B0604020202020204" pitchFamily="34" charset="0"/>
              </a:rPr>
              <a:t>SOURCE: XDD Environmental – PFAS Remediation Webinar – Part 1</a:t>
            </a:r>
            <a:endParaRPr lang="en-US" sz="450" dirty="0"/>
          </a:p>
        </p:txBody>
      </p:sp>
      <p:sp>
        <p:nvSpPr>
          <p:cNvPr id="7" name="Content Placeholder 1"/>
          <p:cNvSpPr txBox="1">
            <a:spLocks/>
          </p:cNvSpPr>
          <p:nvPr/>
        </p:nvSpPr>
        <p:spPr bwMode="auto">
          <a:xfrm>
            <a:off x="1470610" y="3622775"/>
            <a:ext cx="5706044" cy="22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spcBef>
                <a:spcPts val="675"/>
              </a:spcBef>
            </a:pPr>
            <a:r>
              <a:rPr lang="en-US" dirty="0">
                <a:solidFill>
                  <a:srgbClr val="0065A4"/>
                </a:solidFill>
                <a:latin typeface="Arial Black"/>
                <a:cs typeface="Arial" charset="0"/>
              </a:rPr>
              <a:t>Oxidative / Reductive Technologies</a:t>
            </a:r>
          </a:p>
          <a:p>
            <a:pPr marL="192881" indent="-192881">
              <a:buFont typeface="Arial" panose="020B0604020202020204" pitchFamily="34" charset="0"/>
              <a:buChar char="•"/>
            </a:pPr>
            <a:r>
              <a:rPr lang="en-US" sz="1500" kern="0" dirty="0"/>
              <a:t>Requires high energy and/or diverse reactive species – complex chemistry</a:t>
            </a:r>
          </a:p>
          <a:p>
            <a:pPr marL="192881" indent="-192881">
              <a:buFont typeface="Arial" panose="020B0604020202020204" pitchFamily="34" charset="0"/>
              <a:buChar char="•"/>
            </a:pPr>
            <a:r>
              <a:rPr lang="en-US" sz="1500" kern="0" dirty="0"/>
              <a:t>Several bench studies and few pilots performed showing destruction of PFAS</a:t>
            </a:r>
          </a:p>
          <a:p>
            <a:pPr marL="192881" indent="-192881">
              <a:buFont typeface="Arial" panose="020B0604020202020204" pitchFamily="34" charset="0"/>
              <a:buChar char="•"/>
            </a:pPr>
            <a:r>
              <a:rPr lang="en-US" sz="1500" dirty="0">
                <a:cs typeface="Arial" charset="0"/>
              </a:rPr>
              <a:t>Research is ongoing to treat precursors</a:t>
            </a:r>
          </a:p>
        </p:txBody>
      </p:sp>
    </p:spTree>
    <p:extLst>
      <p:ext uri="{BB962C8B-B14F-4D97-AF65-F5344CB8AC3E}">
        <p14:creationId xmlns:p14="http://schemas.microsoft.com/office/powerpoint/2010/main" val="261299287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 Soil / Infrastructure</a:t>
            </a:r>
            <a:endParaRPr lang="en-US" dirty="0"/>
          </a:p>
        </p:txBody>
      </p:sp>
      <p:sp>
        <p:nvSpPr>
          <p:cNvPr id="3" name="Content Placeholder 2"/>
          <p:cNvSpPr>
            <a:spLocks noGrp="1"/>
          </p:cNvSpPr>
          <p:nvPr>
            <p:ph idx="1"/>
          </p:nvPr>
        </p:nvSpPr>
        <p:spPr>
          <a:xfrm>
            <a:off x="455613" y="1480985"/>
            <a:ext cx="8229600" cy="2975372"/>
          </a:xfrm>
        </p:spPr>
        <p:txBody>
          <a:bodyPr/>
          <a:lstStyle/>
          <a:p>
            <a:r>
              <a:rPr lang="en-US" b="1" dirty="0" smtClean="0"/>
              <a:t>Excavation and incineration</a:t>
            </a:r>
          </a:p>
          <a:p>
            <a:pPr lvl="1"/>
            <a:r>
              <a:rPr lang="en-US" dirty="0" smtClean="0"/>
              <a:t>High temperatures and off gas treatment required to destroy PFAS</a:t>
            </a:r>
          </a:p>
          <a:p>
            <a:pPr lvl="1"/>
            <a:r>
              <a:rPr lang="en-US" dirty="0" smtClean="0"/>
              <a:t>Requires high temperature incinerators</a:t>
            </a:r>
          </a:p>
          <a:p>
            <a:pPr lvl="1"/>
            <a:r>
              <a:rPr lang="en-US" dirty="0" smtClean="0"/>
              <a:t>Approach is very high cost and ‘less than environmentally sustainable’</a:t>
            </a:r>
          </a:p>
          <a:p>
            <a:endParaRPr lang="en-US" dirty="0" smtClean="0"/>
          </a:p>
          <a:p>
            <a:r>
              <a:rPr lang="en-US" b="1" dirty="0" smtClean="0"/>
              <a:t>On-site stabilization </a:t>
            </a:r>
          </a:p>
          <a:p>
            <a:pPr lvl="1"/>
            <a:r>
              <a:rPr lang="en-US" dirty="0"/>
              <a:t>e</a:t>
            </a:r>
            <a:r>
              <a:rPr lang="en-US" dirty="0" smtClean="0"/>
              <a:t>.g., stabilization with products such as </a:t>
            </a:r>
            <a:r>
              <a:rPr lang="en-US" dirty="0" err="1" smtClean="0"/>
              <a:t>Rembind</a:t>
            </a:r>
            <a:r>
              <a:rPr lang="en-US" dirty="0" smtClean="0"/>
              <a:t> or Activated Carbon</a:t>
            </a:r>
          </a:p>
          <a:p>
            <a:pPr lvl="1"/>
            <a:r>
              <a:rPr lang="en-US" dirty="0" smtClean="0"/>
              <a:t>Does not destroy PFAS</a:t>
            </a:r>
            <a:endParaRPr lang="en-US" dirty="0"/>
          </a:p>
          <a:p>
            <a:pPr lvl="1"/>
            <a:endParaRPr lang="en-US" dirty="0" smtClean="0"/>
          </a:p>
          <a:p>
            <a:r>
              <a:rPr lang="en-US" b="1" dirty="0" smtClean="0"/>
              <a:t>On-site containment</a:t>
            </a:r>
          </a:p>
          <a:p>
            <a:pPr lvl="1"/>
            <a:r>
              <a:rPr lang="en-US" dirty="0" smtClean="0"/>
              <a:t>On-site landfill construction</a:t>
            </a:r>
          </a:p>
          <a:p>
            <a:pPr lvl="1"/>
            <a:r>
              <a:rPr lang="en-US" dirty="0" smtClean="0"/>
              <a:t>Does not destroy PFAS</a:t>
            </a:r>
          </a:p>
          <a:p>
            <a:pPr lvl="1"/>
            <a:endParaRPr lang="en-US" dirty="0"/>
          </a:p>
        </p:txBody>
      </p:sp>
    </p:spTree>
    <p:extLst>
      <p:ext uri="{BB962C8B-B14F-4D97-AF65-F5344CB8AC3E}">
        <p14:creationId xmlns:p14="http://schemas.microsoft.com/office/powerpoint/2010/main" val="416452862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Incineration</a:t>
            </a:r>
            <a:r>
              <a:rPr lang="en-US" dirty="0" smtClean="0"/>
              <a:t> </a:t>
            </a:r>
            <a:r>
              <a:rPr lang="en-US" dirty="0" smtClean="0">
                <a:latin typeface="Arial" charset="0"/>
              </a:rPr>
              <a:t>of PFAS</a:t>
            </a:r>
            <a:endParaRPr lang="en-US" dirty="0">
              <a:latin typeface="Arial" charset="0"/>
            </a:endParaRPr>
          </a:p>
        </p:txBody>
      </p:sp>
      <p:sp>
        <p:nvSpPr>
          <p:cNvPr id="4" name="Rectangle 9"/>
          <p:cNvSpPr>
            <a:spLocks noGrp="1" noChangeArrowheads="1"/>
          </p:cNvSpPr>
          <p:nvPr>
            <p:ph idx="1"/>
          </p:nvPr>
        </p:nvSpPr>
        <p:spPr>
          <a:xfrm>
            <a:off x="455613" y="1481138"/>
            <a:ext cx="8229600" cy="2455862"/>
          </a:xfrm>
        </p:spPr>
        <p:txBody>
          <a:bodyPr/>
          <a:lstStyle/>
          <a:p>
            <a:pPr marL="342900" indent="-342900">
              <a:buFont typeface="Arial" panose="020B0604020202020204" pitchFamily="34" charset="0"/>
              <a:buChar char="•"/>
            </a:pPr>
            <a:r>
              <a:rPr lang="en-US" dirty="0" smtClean="0"/>
              <a:t>Limited scientific literature</a:t>
            </a:r>
          </a:p>
          <a:p>
            <a:pPr marL="342900" indent="-342900">
              <a:buFont typeface="Arial" panose="020B0604020202020204" pitchFamily="34" charset="0"/>
              <a:buChar char="•"/>
            </a:pPr>
            <a:r>
              <a:rPr lang="en-US" dirty="0" smtClean="0"/>
              <a:t>Fluorinated byproducts may be formed when incinerating PFOS (Yamada &amp; Taylor 2003)</a:t>
            </a:r>
          </a:p>
          <a:p>
            <a:pPr marL="630207" lvl="1" indent="-342882">
              <a:buFontTx/>
              <a:buChar char="-"/>
            </a:pPr>
            <a:r>
              <a:rPr lang="en-US" dirty="0" smtClean="0"/>
              <a:t>At 600°C, incineration of PFOS-contaminated material resulted in many byproducts</a:t>
            </a:r>
          </a:p>
          <a:p>
            <a:pPr marL="630207" lvl="1" indent="-342882">
              <a:buFontTx/>
              <a:buChar char="-"/>
            </a:pPr>
            <a:r>
              <a:rPr lang="en-US" dirty="0" smtClean="0"/>
              <a:t>At higher temperatures (750°C and 900°C), these byproducts were not observed</a:t>
            </a:r>
          </a:p>
          <a:p>
            <a:pPr marL="342900" indent="-342900">
              <a:buFont typeface="Arial" panose="020B0604020202020204" pitchFamily="34" charset="0"/>
              <a:buChar char="•"/>
            </a:pPr>
            <a:r>
              <a:rPr lang="en-US" dirty="0"/>
              <a:t>Current best practice disposal routes for spent PFAS adsorption media are incineration at temperatures &gt;1000°C</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043028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Evaluation</a:t>
            </a:r>
            <a:r>
              <a:rPr lang="en-US" dirty="0" smtClean="0"/>
              <a:t> </a:t>
            </a:r>
            <a:r>
              <a:rPr lang="en-US" dirty="0" smtClean="0">
                <a:latin typeface="Arial" charset="0"/>
              </a:rPr>
              <a:t>of Water Treatment Technologies</a:t>
            </a:r>
            <a:endParaRPr lang="en-US" dirty="0">
              <a:latin typeface="Arial" charset="0"/>
            </a:endParaRPr>
          </a:p>
        </p:txBody>
      </p:sp>
      <p:sp>
        <p:nvSpPr>
          <p:cNvPr id="5" name="TextBox 4"/>
          <p:cNvSpPr txBox="1"/>
          <p:nvPr/>
        </p:nvSpPr>
        <p:spPr>
          <a:xfrm>
            <a:off x="2457891" y="6629204"/>
            <a:ext cx="6752169" cy="215444"/>
          </a:xfrm>
          <a:prstGeom prst="rect">
            <a:avLst/>
          </a:prstGeom>
          <a:noFill/>
        </p:spPr>
        <p:txBody>
          <a:bodyPr wrap="none" rtlCol="0">
            <a:spAutoFit/>
          </a:bodyPr>
          <a:lstStyle/>
          <a:p>
            <a:r>
              <a:rPr lang="en-US" sz="800" b="1" dirty="0">
                <a:latin typeface="Arial" panose="020B0604020202020204" pitchFamily="34" charset="0"/>
              </a:rPr>
              <a:t>SOURCE: </a:t>
            </a:r>
            <a:r>
              <a:rPr lang="en-US" sz="800" dirty="0">
                <a:latin typeface="Arial" panose="020B0604020202020204" pitchFamily="34" charset="0"/>
              </a:rPr>
              <a:t>Dickenson and Higgins (2016) Water Research Foundation “Treatment Mitigation Strategies for Poly- and Perfluoroalkyl Substances”</a:t>
            </a:r>
            <a:endParaRPr lang="en-US" sz="800" dirty="0"/>
          </a:p>
        </p:txBody>
      </p:sp>
      <p:graphicFrame>
        <p:nvGraphicFramePr>
          <p:cNvPr id="6" name="Table 5"/>
          <p:cNvGraphicFramePr>
            <a:graphicFrameLocks noGrp="1"/>
          </p:cNvGraphicFramePr>
          <p:nvPr>
            <p:extLst>
              <p:ext uri="{D42A27DB-BD31-4B8C-83A1-F6EECF244321}">
                <p14:modId xmlns:p14="http://schemas.microsoft.com/office/powerpoint/2010/main" val="3123198796"/>
              </p:ext>
            </p:extLst>
          </p:nvPr>
        </p:nvGraphicFramePr>
        <p:xfrm>
          <a:off x="459253" y="1737581"/>
          <a:ext cx="8481546" cy="3837731"/>
        </p:xfrm>
        <a:graphic>
          <a:graphicData uri="http://schemas.openxmlformats.org/drawingml/2006/table">
            <a:tbl>
              <a:tblPr firstRow="1" bandRow="1">
                <a:tableStyleId>{5940675A-B579-460E-94D1-54222C63F5DA}</a:tableStyleId>
              </a:tblPr>
              <a:tblGrid>
                <a:gridCol w="942394">
                  <a:extLst>
                    <a:ext uri="{9D8B030D-6E8A-4147-A177-3AD203B41FA5}">
                      <a16:colId xmlns:a16="http://schemas.microsoft.com/office/drawing/2014/main" val="3265052576"/>
                    </a:ext>
                  </a:extLst>
                </a:gridCol>
                <a:gridCol w="942394">
                  <a:extLst>
                    <a:ext uri="{9D8B030D-6E8A-4147-A177-3AD203B41FA5}">
                      <a16:colId xmlns:a16="http://schemas.microsoft.com/office/drawing/2014/main" val="489186836"/>
                    </a:ext>
                  </a:extLst>
                </a:gridCol>
                <a:gridCol w="942394">
                  <a:extLst>
                    <a:ext uri="{9D8B030D-6E8A-4147-A177-3AD203B41FA5}">
                      <a16:colId xmlns:a16="http://schemas.microsoft.com/office/drawing/2014/main" val="3761996523"/>
                    </a:ext>
                  </a:extLst>
                </a:gridCol>
                <a:gridCol w="942394">
                  <a:extLst>
                    <a:ext uri="{9D8B030D-6E8A-4147-A177-3AD203B41FA5}">
                      <a16:colId xmlns:a16="http://schemas.microsoft.com/office/drawing/2014/main" val="508959371"/>
                    </a:ext>
                  </a:extLst>
                </a:gridCol>
                <a:gridCol w="942394">
                  <a:extLst>
                    <a:ext uri="{9D8B030D-6E8A-4147-A177-3AD203B41FA5}">
                      <a16:colId xmlns:a16="http://schemas.microsoft.com/office/drawing/2014/main" val="514235930"/>
                    </a:ext>
                  </a:extLst>
                </a:gridCol>
                <a:gridCol w="942394">
                  <a:extLst>
                    <a:ext uri="{9D8B030D-6E8A-4147-A177-3AD203B41FA5}">
                      <a16:colId xmlns:a16="http://schemas.microsoft.com/office/drawing/2014/main" val="2313952604"/>
                    </a:ext>
                  </a:extLst>
                </a:gridCol>
                <a:gridCol w="942394">
                  <a:extLst>
                    <a:ext uri="{9D8B030D-6E8A-4147-A177-3AD203B41FA5}">
                      <a16:colId xmlns:a16="http://schemas.microsoft.com/office/drawing/2014/main" val="265114802"/>
                    </a:ext>
                  </a:extLst>
                </a:gridCol>
                <a:gridCol w="942394">
                  <a:extLst>
                    <a:ext uri="{9D8B030D-6E8A-4147-A177-3AD203B41FA5}">
                      <a16:colId xmlns:a16="http://schemas.microsoft.com/office/drawing/2014/main" val="1114706826"/>
                    </a:ext>
                  </a:extLst>
                </a:gridCol>
                <a:gridCol w="942394">
                  <a:extLst>
                    <a:ext uri="{9D8B030D-6E8A-4147-A177-3AD203B41FA5}">
                      <a16:colId xmlns:a16="http://schemas.microsoft.com/office/drawing/2014/main" val="3047286577"/>
                    </a:ext>
                  </a:extLst>
                </a:gridCol>
              </a:tblGrid>
              <a:tr h="506531">
                <a:tc>
                  <a:txBody>
                    <a:bodyPr/>
                    <a:lstStyle/>
                    <a:p>
                      <a:endParaRPr lang="en-US" sz="1000" b="1" dirty="0"/>
                    </a:p>
                  </a:txBody>
                  <a:tcPr/>
                </a:tc>
                <a:tc>
                  <a:txBody>
                    <a:bodyPr/>
                    <a:lstStyle/>
                    <a:p>
                      <a:pPr algn="ctr"/>
                      <a:r>
                        <a:rPr lang="en-US" sz="1000" b="1" dirty="0" smtClean="0"/>
                        <a:t>AER</a:t>
                      </a:r>
                      <a:endParaRPr lang="en-US" sz="1000" b="1" dirty="0"/>
                    </a:p>
                  </a:txBody>
                  <a:tcPr anchor="ctr"/>
                </a:tc>
                <a:tc>
                  <a:txBody>
                    <a:bodyPr/>
                    <a:lstStyle/>
                    <a:p>
                      <a:pPr algn="ctr"/>
                      <a:r>
                        <a:rPr lang="en-US" sz="1000" b="1" dirty="0" smtClean="0"/>
                        <a:t>COAG/DAF</a:t>
                      </a:r>
                      <a:endParaRPr lang="en-US" sz="1000" b="1" dirty="0"/>
                    </a:p>
                  </a:txBody>
                  <a:tcPr anchor="ctr"/>
                </a:tc>
                <a:tc>
                  <a:txBody>
                    <a:bodyPr/>
                    <a:lstStyle/>
                    <a:p>
                      <a:pPr algn="ctr"/>
                      <a:r>
                        <a:rPr lang="en-US" sz="1000" b="1" dirty="0" smtClean="0"/>
                        <a:t>COAG/</a:t>
                      </a:r>
                    </a:p>
                    <a:p>
                      <a:pPr algn="ctr"/>
                      <a:r>
                        <a:rPr lang="en-US" sz="1000" b="1" dirty="0" smtClean="0"/>
                        <a:t>FLOC/SED/G-</a:t>
                      </a:r>
                      <a:r>
                        <a:rPr lang="en-US" sz="1000" b="1" baseline="0" dirty="0" smtClean="0"/>
                        <a:t> or M-FIL</a:t>
                      </a:r>
                      <a:endParaRPr lang="en-US" sz="1000" b="1" dirty="0"/>
                    </a:p>
                  </a:txBody>
                  <a:tcPr anchor="ctr"/>
                </a:tc>
                <a:tc>
                  <a:txBody>
                    <a:bodyPr/>
                    <a:lstStyle/>
                    <a:p>
                      <a:pPr algn="ctr"/>
                      <a:r>
                        <a:rPr lang="en-US" sz="1000" b="1" dirty="0" smtClean="0"/>
                        <a:t>MnO</a:t>
                      </a:r>
                      <a:r>
                        <a:rPr lang="en-US" sz="1000" b="1" baseline="-25000" dirty="0" smtClean="0"/>
                        <a:t>4</a:t>
                      </a:r>
                      <a:r>
                        <a:rPr lang="en-US" sz="1000" b="1" dirty="0" smtClean="0"/>
                        <a:t>,</a:t>
                      </a:r>
                      <a:r>
                        <a:rPr lang="en-US" sz="1000" b="1" baseline="0" dirty="0" smtClean="0"/>
                        <a:t> O</a:t>
                      </a:r>
                      <a:r>
                        <a:rPr lang="en-US" sz="1000" b="1" baseline="-25000" dirty="0" smtClean="0"/>
                        <a:t>3</a:t>
                      </a:r>
                      <a:r>
                        <a:rPr lang="en-US" sz="1000" b="1" baseline="0" dirty="0" smtClean="0"/>
                        <a:t>, ClO</a:t>
                      </a:r>
                      <a:r>
                        <a:rPr lang="en-US" sz="1000" b="1" baseline="-25000" dirty="0" smtClean="0"/>
                        <a:t>2</a:t>
                      </a:r>
                      <a:r>
                        <a:rPr lang="en-US" sz="1000" b="1" baseline="0" dirty="0" smtClean="0"/>
                        <a:t>, Cl</a:t>
                      </a:r>
                      <a:r>
                        <a:rPr lang="en-US" sz="1000" b="1" baseline="-25000" dirty="0" smtClean="0"/>
                        <a:t>2</a:t>
                      </a:r>
                      <a:r>
                        <a:rPr lang="en-US" sz="1000" b="1" baseline="0" dirty="0" smtClean="0"/>
                        <a:t>, CLM, UV</a:t>
                      </a:r>
                      <a:endParaRPr lang="en-US" sz="1000" b="1" dirty="0"/>
                    </a:p>
                  </a:txBody>
                  <a:tcPr anchor="ctr"/>
                </a:tc>
                <a:tc>
                  <a:txBody>
                    <a:bodyPr/>
                    <a:lstStyle/>
                    <a:p>
                      <a:pPr algn="ctr"/>
                      <a:r>
                        <a:rPr lang="en-US" sz="1000" b="1" dirty="0" smtClean="0"/>
                        <a:t>AIX</a:t>
                      </a:r>
                      <a:endParaRPr lang="en-US" sz="1000" b="1" dirty="0"/>
                    </a:p>
                  </a:txBody>
                  <a:tcPr anchor="ctr"/>
                </a:tc>
                <a:tc>
                  <a:txBody>
                    <a:bodyPr/>
                    <a:lstStyle/>
                    <a:p>
                      <a:pPr algn="ctr"/>
                      <a:r>
                        <a:rPr lang="en-US" sz="1000" b="1" dirty="0" smtClean="0"/>
                        <a:t>GAC</a:t>
                      </a:r>
                      <a:endParaRPr lang="en-US" sz="1000" b="1" dirty="0"/>
                    </a:p>
                  </a:txBody>
                  <a:tcPr anchor="ctr"/>
                </a:tc>
                <a:tc>
                  <a:txBody>
                    <a:bodyPr/>
                    <a:lstStyle/>
                    <a:p>
                      <a:pPr algn="ctr"/>
                      <a:r>
                        <a:rPr lang="en-US" sz="1000" b="1" dirty="0" smtClean="0"/>
                        <a:t>NF</a:t>
                      </a:r>
                      <a:endParaRPr lang="en-US" sz="1000" b="1" dirty="0"/>
                    </a:p>
                  </a:txBody>
                  <a:tcPr anchor="ctr"/>
                </a:tc>
                <a:tc>
                  <a:txBody>
                    <a:bodyPr/>
                    <a:lstStyle/>
                    <a:p>
                      <a:pPr algn="ctr"/>
                      <a:r>
                        <a:rPr lang="en-US" sz="1000" b="1" dirty="0" smtClean="0"/>
                        <a:t>RO</a:t>
                      </a:r>
                      <a:endParaRPr lang="en-US" sz="1000" b="1" dirty="0"/>
                    </a:p>
                  </a:txBody>
                  <a:tcPr anchor="ctr"/>
                </a:tc>
                <a:extLst>
                  <a:ext uri="{0D108BD9-81ED-4DB2-BD59-A6C34878D82A}">
                    <a16:rowId xmlns:a16="http://schemas.microsoft.com/office/drawing/2014/main" val="1018892494"/>
                  </a:ext>
                </a:extLst>
              </a:tr>
              <a:tr h="253007">
                <a:tc>
                  <a:txBody>
                    <a:bodyPr/>
                    <a:lstStyle/>
                    <a:p>
                      <a:r>
                        <a:rPr lang="en-US" sz="1000" b="1" dirty="0" smtClean="0"/>
                        <a:t>PFBA</a:t>
                      </a:r>
                      <a:endParaRPr lang="en-US" sz="1000" b="1" dirty="0"/>
                    </a:p>
                  </a:txBody>
                  <a:tcPr anchor="ctr"/>
                </a:tc>
                <a:tc>
                  <a:txBody>
                    <a:bodyPr/>
                    <a:lstStyle/>
                    <a:p>
                      <a:pPr algn="ctr"/>
                      <a:r>
                        <a:rPr lang="en-US" sz="1000" b="0" dirty="0" smtClean="0"/>
                        <a:t>*</a:t>
                      </a:r>
                      <a:endParaRPr lang="en-US" sz="1000" b="0" dirty="0"/>
                    </a:p>
                  </a:txBody>
                  <a:tcPr anchor="ctr">
                    <a:solidFill>
                      <a:schemeClr val="accent5">
                        <a:lumMod val="60000"/>
                        <a:lumOff val="40000"/>
                      </a:schemeClr>
                    </a:solidFill>
                  </a:tcPr>
                </a:tc>
                <a:tc>
                  <a:txBody>
                    <a:bodyPr/>
                    <a:lstStyle/>
                    <a:p>
                      <a:pPr algn="ctr"/>
                      <a:r>
                        <a:rPr lang="en-US" sz="1000" b="0" dirty="0" smtClean="0"/>
                        <a:t>*</a:t>
                      </a: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2300301627"/>
                  </a:ext>
                </a:extLst>
              </a:tr>
              <a:tr h="253007">
                <a:tc>
                  <a:txBody>
                    <a:bodyPr/>
                    <a:lstStyle/>
                    <a:p>
                      <a:r>
                        <a:rPr lang="en-US" sz="1000" b="1" dirty="0" err="1" smtClean="0"/>
                        <a:t>PFPeA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1003709203"/>
                  </a:ext>
                </a:extLst>
              </a:tr>
              <a:tr h="253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t>PFBS</a:t>
                      </a:r>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736183414"/>
                  </a:ext>
                </a:extLst>
              </a:tr>
              <a:tr h="253007">
                <a:tc>
                  <a:txBody>
                    <a:bodyPr/>
                    <a:lstStyle/>
                    <a:p>
                      <a:r>
                        <a:rPr lang="en-US" sz="1000" b="1" dirty="0" err="1" smtClean="0"/>
                        <a:t>PFHxA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2986240190"/>
                  </a:ext>
                </a:extLst>
              </a:tr>
              <a:tr h="253007">
                <a:tc>
                  <a:txBody>
                    <a:bodyPr/>
                    <a:lstStyle/>
                    <a:p>
                      <a:r>
                        <a:rPr lang="en-US" sz="1000" b="1" dirty="0" err="1" smtClean="0"/>
                        <a:t>PFHpA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3942876052"/>
                  </a:ext>
                </a:extLst>
              </a:tr>
              <a:tr h="253007">
                <a:tc>
                  <a:txBody>
                    <a:bodyPr/>
                    <a:lstStyle/>
                    <a:p>
                      <a:r>
                        <a:rPr lang="en-US" sz="1000" b="1" dirty="0" err="1" smtClean="0"/>
                        <a:t>PFHxS</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2387658895"/>
                  </a:ext>
                </a:extLst>
              </a:tr>
              <a:tr h="253007">
                <a:tc>
                  <a:txBody>
                    <a:bodyPr/>
                    <a:lstStyle/>
                    <a:p>
                      <a:r>
                        <a:rPr lang="en-US" sz="1000" b="1" dirty="0" smtClean="0"/>
                        <a:t>PFOA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1220822098"/>
                  </a:ext>
                </a:extLst>
              </a:tr>
              <a:tr h="253007">
                <a:tc>
                  <a:txBody>
                    <a:bodyPr/>
                    <a:lstStyle/>
                    <a:p>
                      <a:r>
                        <a:rPr lang="en-US" sz="1000" b="1" dirty="0" smtClean="0"/>
                        <a:t>PFNA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67508199"/>
                  </a:ext>
                </a:extLst>
              </a:tr>
              <a:tr h="253007">
                <a:tc>
                  <a:txBody>
                    <a:bodyPr/>
                    <a:lstStyle/>
                    <a:p>
                      <a:r>
                        <a:rPr lang="en-US" sz="1000" b="1" dirty="0" smtClean="0"/>
                        <a:t>FOSA</a:t>
                      </a:r>
                      <a:endParaRPr lang="en-US" sz="1000" b="1" dirty="0"/>
                    </a:p>
                  </a:txBody>
                  <a:tcPr anchor="ctr"/>
                </a:tc>
                <a:tc>
                  <a:txBody>
                    <a:bodyPr/>
                    <a:lstStyle/>
                    <a:p>
                      <a:pPr algn="ctr"/>
                      <a:endParaRPr lang="en-US" sz="1000" b="0" dirty="0"/>
                    </a:p>
                  </a:txBody>
                  <a:tcPr anchor="ctr">
                    <a:noFill/>
                  </a:tcPr>
                </a:tc>
                <a:tc>
                  <a:txBody>
                    <a:bodyPr/>
                    <a:lstStyle/>
                    <a:p>
                      <a:pPr algn="ctr"/>
                      <a:endParaRPr lang="en-US" sz="1000" b="0"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noFill/>
                  </a:tcPr>
                </a:tc>
                <a:tc>
                  <a:txBody>
                    <a:bodyPr/>
                    <a:lstStyle/>
                    <a:p>
                      <a:pPr algn="ctr"/>
                      <a:endParaRPr lang="en-US" sz="1000" b="0" dirty="0"/>
                    </a:p>
                  </a:txBody>
                  <a:tcPr anchor="ctr">
                    <a:no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endParaRPr lang="en-US" sz="1000" b="0" dirty="0"/>
                    </a:p>
                  </a:txBody>
                  <a:tcPr anchor="ctr">
                    <a:noFill/>
                  </a:tcPr>
                </a:tc>
                <a:tc>
                  <a:txBody>
                    <a:bodyPr/>
                    <a:lstStyle/>
                    <a:p>
                      <a:pPr algn="ctr"/>
                      <a:r>
                        <a:rPr lang="en-US" sz="1000" b="0" dirty="0" smtClean="0"/>
                        <a:t>*</a:t>
                      </a: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1173258483"/>
                  </a:ext>
                </a:extLst>
              </a:tr>
              <a:tr h="253007">
                <a:tc>
                  <a:txBody>
                    <a:bodyPr/>
                    <a:lstStyle/>
                    <a:p>
                      <a:r>
                        <a:rPr lang="en-US" sz="1000" b="1" dirty="0" smtClean="0"/>
                        <a:t>PFOS</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rgbClr val="8DC63F"/>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721577936"/>
                  </a:ext>
                </a:extLst>
              </a:tr>
              <a:tr h="253007">
                <a:tc>
                  <a:txBody>
                    <a:bodyPr/>
                    <a:lstStyle/>
                    <a:p>
                      <a:r>
                        <a:rPr lang="en-US" sz="1000" b="1" dirty="0" smtClean="0"/>
                        <a:t>PFDA</a:t>
                      </a:r>
                      <a:endParaRPr lang="en-US" sz="1000" b="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solidFill>
                      <a:schemeClr val="accent5">
                        <a:lumMod val="60000"/>
                        <a:lumOff val="4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1703659647"/>
                  </a:ext>
                </a:extLst>
              </a:tr>
              <a:tr h="253007">
                <a:tc>
                  <a:txBody>
                    <a:bodyPr/>
                    <a:lstStyle/>
                    <a:p>
                      <a:r>
                        <a:rPr lang="en-US" sz="1000" b="1" i="1" dirty="0" smtClean="0"/>
                        <a:t>N-</a:t>
                      </a:r>
                      <a:r>
                        <a:rPr lang="en-US" sz="1000" b="1" i="0" dirty="0" err="1" smtClean="0"/>
                        <a:t>MeFOSAA</a:t>
                      </a:r>
                      <a:endParaRPr lang="en-US" sz="1000" b="1" i="1" dirty="0"/>
                    </a:p>
                  </a:txBody>
                  <a:tcPr anchor="ctr"/>
                </a:tc>
                <a:tc>
                  <a:txBody>
                    <a:bodyPr/>
                    <a:lstStyle/>
                    <a:p>
                      <a:pPr algn="ctr"/>
                      <a:r>
                        <a:rPr lang="en-US" sz="1000" b="0" dirty="0" smtClean="0"/>
                        <a:t>*</a:t>
                      </a:r>
                      <a:endParaRPr lang="en-US" sz="1000" b="0" dirty="0"/>
                    </a:p>
                  </a:txBody>
                  <a:tcPr anchor="ctr">
                    <a:solidFill>
                      <a:schemeClr val="accent5">
                        <a:lumMod val="60000"/>
                        <a:lumOff val="40000"/>
                      </a:schemeClr>
                    </a:solidFill>
                  </a:tcPr>
                </a:tc>
                <a:tc>
                  <a:txBody>
                    <a:bodyPr/>
                    <a:lstStyle/>
                    <a:p>
                      <a:pPr algn="ctr"/>
                      <a:endParaRPr lang="en-US" sz="1000" b="0"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no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2612379802"/>
                  </a:ext>
                </a:extLst>
              </a:tr>
              <a:tr h="253007">
                <a:tc>
                  <a:txBody>
                    <a:bodyPr/>
                    <a:lstStyle/>
                    <a:p>
                      <a:r>
                        <a:rPr lang="en-US" sz="1000" b="1" i="1" dirty="0" smtClean="0"/>
                        <a:t>N</a:t>
                      </a:r>
                      <a:r>
                        <a:rPr lang="en-US" sz="1000" b="1" i="0" dirty="0" smtClean="0"/>
                        <a:t>-</a:t>
                      </a:r>
                      <a:r>
                        <a:rPr lang="en-US" sz="1000" b="1" i="0" dirty="0" err="1" smtClean="0"/>
                        <a:t>EtFOSAA</a:t>
                      </a:r>
                      <a:endParaRPr lang="en-US" sz="1000" b="1" i="1"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tc>
                <a:tc>
                  <a:txBody>
                    <a:bodyPr/>
                    <a:lstStyle/>
                    <a:p>
                      <a:pPr algn="ctr"/>
                      <a:endParaRPr lang="en-US" sz="1000" b="0" dirty="0"/>
                    </a:p>
                  </a:txBody>
                  <a:tcPr anchor="ctr">
                    <a:solidFill>
                      <a:schemeClr val="accent5">
                        <a:lumMod val="60000"/>
                        <a:lumOff val="40000"/>
                      </a:schemeClr>
                    </a:solidFill>
                  </a:tcPr>
                </a:tc>
                <a:tc>
                  <a:txBody>
                    <a:bodyPr/>
                    <a:lstStyle/>
                    <a:p>
                      <a:pPr algn="ctr"/>
                      <a:endParaRPr lang="en-US" sz="1000" b="0" dirty="0"/>
                    </a:p>
                  </a:txBody>
                  <a:tcPr anchor="ctr">
                    <a:no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r>
                        <a:rPr lang="en-US" sz="1000" b="0" dirty="0" smtClean="0"/>
                        <a:t>*</a:t>
                      </a:r>
                      <a:endParaRPr lang="en-US" sz="1000" b="0" dirty="0"/>
                    </a:p>
                  </a:txBody>
                  <a:tcPr anchor="ctr">
                    <a:solidFill>
                      <a:schemeClr val="accent1">
                        <a:lumMod val="40000"/>
                        <a:lumOff val="60000"/>
                      </a:schemeClr>
                    </a:solidFill>
                  </a:tcPr>
                </a:tc>
                <a:tc>
                  <a:txBody>
                    <a:bodyPr/>
                    <a:lstStyle/>
                    <a:p>
                      <a:pPr algn="ctr"/>
                      <a:endParaRPr lang="en-US" sz="1000" b="0" dirty="0"/>
                    </a:p>
                  </a:txBody>
                  <a:tcPr anchor="ctr">
                    <a:solidFill>
                      <a:schemeClr val="accent1">
                        <a:lumMod val="40000"/>
                        <a:lumOff val="60000"/>
                      </a:schemeClr>
                    </a:solidFill>
                  </a:tcPr>
                </a:tc>
                <a:extLst>
                  <a:ext uri="{0D108BD9-81ED-4DB2-BD59-A6C34878D82A}">
                    <a16:rowId xmlns:a16="http://schemas.microsoft.com/office/drawing/2014/main" val="10775659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78400044"/>
              </p:ext>
            </p:extLst>
          </p:nvPr>
        </p:nvGraphicFramePr>
        <p:xfrm>
          <a:off x="6174710" y="1285695"/>
          <a:ext cx="2686137" cy="243840"/>
        </p:xfrm>
        <a:graphic>
          <a:graphicData uri="http://schemas.openxmlformats.org/drawingml/2006/table">
            <a:tbl>
              <a:tblPr firstRow="1" bandRow="1">
                <a:tableStyleId>{5940675A-B579-460E-94D1-54222C63F5DA}</a:tableStyleId>
              </a:tblPr>
              <a:tblGrid>
                <a:gridCol w="895379">
                  <a:extLst>
                    <a:ext uri="{9D8B030D-6E8A-4147-A177-3AD203B41FA5}">
                      <a16:colId xmlns:a16="http://schemas.microsoft.com/office/drawing/2014/main" val="2718479000"/>
                    </a:ext>
                  </a:extLst>
                </a:gridCol>
                <a:gridCol w="895379">
                  <a:extLst>
                    <a:ext uri="{9D8B030D-6E8A-4147-A177-3AD203B41FA5}">
                      <a16:colId xmlns:a16="http://schemas.microsoft.com/office/drawing/2014/main" val="2584399347"/>
                    </a:ext>
                  </a:extLst>
                </a:gridCol>
                <a:gridCol w="895379">
                  <a:extLst>
                    <a:ext uri="{9D8B030D-6E8A-4147-A177-3AD203B41FA5}">
                      <a16:colId xmlns:a16="http://schemas.microsoft.com/office/drawing/2014/main" val="2219293301"/>
                    </a:ext>
                  </a:extLst>
                </a:gridCol>
              </a:tblGrid>
              <a:tr h="169205">
                <a:tc>
                  <a:txBody>
                    <a:bodyPr/>
                    <a:lstStyle/>
                    <a:p>
                      <a:pPr algn="ctr"/>
                      <a:r>
                        <a:rPr lang="en-US" sz="1000" b="1" dirty="0" smtClean="0"/>
                        <a:t>&lt;10%</a:t>
                      </a:r>
                      <a:endParaRPr lang="en-US" sz="1000" b="1" dirty="0"/>
                    </a:p>
                  </a:txBody>
                  <a:tcPr anchor="ctr">
                    <a:solidFill>
                      <a:schemeClr val="accent5">
                        <a:lumMod val="60000"/>
                        <a:lumOff val="40000"/>
                      </a:schemeClr>
                    </a:solidFill>
                  </a:tcPr>
                </a:tc>
                <a:tc>
                  <a:txBody>
                    <a:bodyPr/>
                    <a:lstStyle/>
                    <a:p>
                      <a:pPr algn="ctr"/>
                      <a:r>
                        <a:rPr lang="en-US" sz="1000" b="1" dirty="0" smtClean="0"/>
                        <a:t>10-90%</a:t>
                      </a:r>
                      <a:endParaRPr lang="en-US" sz="1000" b="1" dirty="0"/>
                    </a:p>
                  </a:txBody>
                  <a:tcPr anchor="ctr">
                    <a:solidFill>
                      <a:srgbClr val="8DC63F"/>
                    </a:solidFill>
                  </a:tcPr>
                </a:tc>
                <a:tc>
                  <a:txBody>
                    <a:bodyPr/>
                    <a:lstStyle/>
                    <a:p>
                      <a:pPr algn="ctr"/>
                      <a:r>
                        <a:rPr lang="en-US" sz="1000" b="1" dirty="0" smtClean="0"/>
                        <a:t>&gt;90%</a:t>
                      </a:r>
                      <a:endParaRPr lang="en-US" sz="1000" b="1" dirty="0"/>
                    </a:p>
                  </a:txBody>
                  <a:tcPr anchor="ctr">
                    <a:solidFill>
                      <a:schemeClr val="accent1">
                        <a:lumMod val="40000"/>
                        <a:lumOff val="60000"/>
                      </a:schemeClr>
                    </a:solidFill>
                  </a:tcPr>
                </a:tc>
                <a:extLst>
                  <a:ext uri="{0D108BD9-81ED-4DB2-BD59-A6C34878D82A}">
                    <a16:rowId xmlns:a16="http://schemas.microsoft.com/office/drawing/2014/main" val="1381264525"/>
                  </a:ext>
                </a:extLst>
              </a:tr>
            </a:tbl>
          </a:graphicData>
        </a:graphic>
      </p:graphicFrame>
      <p:sp>
        <p:nvSpPr>
          <p:cNvPr id="9" name="Rectangle 8"/>
          <p:cNvSpPr/>
          <p:nvPr/>
        </p:nvSpPr>
        <p:spPr>
          <a:xfrm>
            <a:off x="73307" y="5688797"/>
            <a:ext cx="9070694" cy="276999"/>
          </a:xfrm>
          <a:prstGeom prst="rect">
            <a:avLst/>
          </a:prstGeom>
        </p:spPr>
        <p:txBody>
          <a:bodyPr wrap="square">
            <a:spAutoFit/>
          </a:bodyPr>
          <a:lstStyle/>
          <a:p>
            <a:pPr lvl="0">
              <a:spcBef>
                <a:spcPct val="30000"/>
              </a:spcBef>
              <a:defRPr/>
            </a:pPr>
            <a:r>
              <a:rPr lang="en-US" sz="1200" dirty="0"/>
              <a:t>*Treatment performance is assumed based on PFAA size/charge and/or known removal data of shorter or longer chain homologues</a:t>
            </a:r>
          </a:p>
        </p:txBody>
      </p:sp>
      <p:sp>
        <p:nvSpPr>
          <p:cNvPr id="10" name="Down Arrow 9"/>
          <p:cNvSpPr/>
          <p:nvPr/>
        </p:nvSpPr>
        <p:spPr>
          <a:xfrm>
            <a:off x="73306" y="1760310"/>
            <a:ext cx="382307" cy="3805084"/>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6200000">
            <a:off x="-505785" y="3796533"/>
            <a:ext cx="1535998" cy="276999"/>
          </a:xfrm>
          <a:prstGeom prst="rect">
            <a:avLst/>
          </a:prstGeom>
          <a:noFill/>
        </p:spPr>
        <p:txBody>
          <a:bodyPr wrap="none" rtlCol="0">
            <a:spAutoFit/>
          </a:bodyPr>
          <a:lstStyle/>
          <a:p>
            <a:r>
              <a:rPr lang="en-US" sz="1200" b="1" dirty="0"/>
              <a:t>INCREASING SIZE</a:t>
            </a:r>
          </a:p>
        </p:txBody>
      </p:sp>
    </p:spTree>
    <p:extLst>
      <p:ext uri="{BB962C8B-B14F-4D97-AF65-F5344CB8AC3E}">
        <p14:creationId xmlns:p14="http://schemas.microsoft.com/office/powerpoint/2010/main" val="263727824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Ion</a:t>
            </a:r>
            <a:r>
              <a:rPr lang="en-US" dirty="0" smtClean="0"/>
              <a:t> </a:t>
            </a:r>
            <a:r>
              <a:rPr lang="en-US" dirty="0" smtClean="0">
                <a:latin typeface="Arial" charset="0"/>
              </a:rPr>
              <a:t>Exchange</a:t>
            </a:r>
            <a:endParaRPr lang="en-US" dirty="0">
              <a:latin typeface="Arial" charset="0"/>
            </a:endParaRPr>
          </a:p>
        </p:txBody>
      </p:sp>
      <p:sp>
        <p:nvSpPr>
          <p:cNvPr id="111625" name="Rectangle 9"/>
          <p:cNvSpPr>
            <a:spLocks noGrp="1" noChangeArrowheads="1"/>
          </p:cNvSpPr>
          <p:nvPr>
            <p:ph idx="1"/>
          </p:nvPr>
        </p:nvSpPr>
        <p:spPr>
          <a:xfrm>
            <a:off x="455613" y="1909763"/>
            <a:ext cx="4087812" cy="2455862"/>
          </a:xfrm>
        </p:spPr>
        <p:txBody>
          <a:bodyPr/>
          <a:lstStyle/>
          <a:p>
            <a:pPr marL="342900" indent="-342900">
              <a:buFont typeface="Arial" panose="020B0604020202020204" pitchFamily="34" charset="0"/>
              <a:buChar char="•"/>
            </a:pPr>
            <a:r>
              <a:rPr lang="en-US" dirty="0"/>
              <a:t>Dual removal mechanism</a:t>
            </a:r>
          </a:p>
          <a:p>
            <a:pPr marL="630207" lvl="1" indent="-342882">
              <a:buFontTx/>
              <a:buChar char="-"/>
            </a:pPr>
            <a:r>
              <a:rPr lang="en-US" sz="2000" dirty="0"/>
              <a:t>PFOS/PFOA negatively charged at the pH of typical natural water</a:t>
            </a:r>
          </a:p>
          <a:p>
            <a:pPr marL="630207" lvl="1" indent="-342882">
              <a:buFontTx/>
              <a:buChar char="-"/>
            </a:pPr>
            <a:r>
              <a:rPr lang="en-US" sz="2000" dirty="0"/>
              <a:t>Hydrophobic end of PFAS can adsorb to hydrophobic surface of resin</a:t>
            </a:r>
          </a:p>
          <a:p>
            <a:pPr marL="342900" indent="-342900">
              <a:buFont typeface="Arial" panose="020B0604020202020204" pitchFamily="34" charset="0"/>
              <a:buChar char="•"/>
            </a:pPr>
            <a:r>
              <a:rPr lang="en-US" dirty="0"/>
              <a:t>Co-contaminants </a:t>
            </a:r>
          </a:p>
          <a:p>
            <a:pPr marL="630207" lvl="1" indent="-342882">
              <a:buFontTx/>
              <a:buChar char="-"/>
            </a:pPr>
            <a:r>
              <a:rPr lang="en-US" sz="2000" dirty="0"/>
              <a:t>Ionic contaminants will compete for IX sites</a:t>
            </a:r>
          </a:p>
          <a:p>
            <a:pPr marL="630207" lvl="1" indent="-342882">
              <a:buFontTx/>
              <a:buChar char="-"/>
            </a:pPr>
            <a:r>
              <a:rPr lang="en-US" sz="2000" dirty="0"/>
              <a:t>Organics can foul resin and require pretreatment</a:t>
            </a:r>
          </a:p>
        </p:txBody>
      </p:sp>
      <p:sp>
        <p:nvSpPr>
          <p:cNvPr id="8" name="Rectangle 9"/>
          <p:cNvSpPr txBox="1">
            <a:spLocks noChangeArrowheads="1"/>
          </p:cNvSpPr>
          <p:nvPr/>
        </p:nvSpPr>
        <p:spPr bwMode="auto">
          <a:xfrm>
            <a:off x="4543425" y="1909763"/>
            <a:ext cx="4087812"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287338" indent="-285750" algn="l" rtl="0" eaLnBrk="1" fontAlgn="base" hangingPunct="1">
              <a:spcBef>
                <a:spcPct val="20000"/>
              </a:spcBef>
              <a:spcAft>
                <a:spcPct val="0"/>
              </a:spcAft>
              <a:buChar char="•"/>
              <a:defRPr sz="1800">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sz="1600">
                <a:solidFill>
                  <a:schemeClr val="tx1"/>
                </a:solidFill>
                <a:latin typeface="+mn-lt"/>
                <a:cs typeface="+mn-cs"/>
              </a:defRPr>
            </a:lvl3pPr>
            <a:lvl4pPr marL="973138" indent="-369888"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342900" indent="-342900">
              <a:buFont typeface="Arial" panose="020B0604020202020204" pitchFamily="34" charset="0"/>
              <a:buChar char="•"/>
            </a:pPr>
            <a:r>
              <a:rPr lang="en-US" dirty="0"/>
              <a:t>Single use disposed through landfilling or incineration</a:t>
            </a:r>
          </a:p>
          <a:p>
            <a:pPr marL="342900" indent="-342900">
              <a:buFont typeface="Arial" panose="020B0604020202020204" pitchFamily="34" charset="0"/>
              <a:buChar char="•"/>
            </a:pPr>
            <a:r>
              <a:rPr lang="en-US" dirty="0" err="1"/>
              <a:t>Regenerable</a:t>
            </a:r>
            <a:endParaRPr lang="en-US" dirty="0"/>
          </a:p>
          <a:p>
            <a:pPr marL="630207" lvl="1" indent="-342882">
              <a:buFontTx/>
              <a:buChar char="-"/>
            </a:pPr>
            <a:r>
              <a:rPr lang="en-US" sz="2000" dirty="0"/>
              <a:t>Typically done on site</a:t>
            </a:r>
          </a:p>
          <a:p>
            <a:pPr marL="630207" lvl="1" indent="-342882">
              <a:buFontTx/>
              <a:buChar char="-"/>
            </a:pPr>
            <a:r>
              <a:rPr lang="en-US" sz="2000" dirty="0"/>
              <a:t>Must dispose of </a:t>
            </a:r>
            <a:r>
              <a:rPr lang="en-US" sz="2000" dirty="0" err="1"/>
              <a:t>regenerant</a:t>
            </a:r>
            <a:r>
              <a:rPr lang="en-US" sz="2000" dirty="0"/>
              <a:t> solution</a:t>
            </a:r>
          </a:p>
          <a:p>
            <a:pPr marL="342900" indent="-342900">
              <a:buFont typeface="Arial" panose="020B0604020202020204" pitchFamily="34" charset="0"/>
              <a:buChar char="•"/>
            </a:pPr>
            <a:r>
              <a:rPr lang="en-US" dirty="0"/>
              <a:t>Full scale systems in place in the last year or so</a:t>
            </a:r>
          </a:p>
          <a:p>
            <a:pPr marL="342900" indent="-342900">
              <a:buFont typeface="Arial" panose="020B0604020202020204" pitchFamily="34" charset="0"/>
              <a:buChar char="•"/>
            </a:pPr>
            <a:r>
              <a:rPr lang="en-US" dirty="0"/>
              <a:t>Technology providers</a:t>
            </a:r>
          </a:p>
          <a:p>
            <a:pPr marL="630207" lvl="1" indent="-342882">
              <a:buFontTx/>
              <a:buChar char="-"/>
            </a:pPr>
            <a:r>
              <a:rPr lang="en-US" sz="2000" dirty="0" err="1"/>
              <a:t>Purolite</a:t>
            </a:r>
            <a:endParaRPr lang="en-US" sz="2000" dirty="0"/>
          </a:p>
          <a:p>
            <a:pPr marL="630207" lvl="1" indent="-342882">
              <a:buFontTx/>
              <a:buChar char="-"/>
            </a:pPr>
            <a:r>
              <a:rPr lang="en-US" sz="2000" dirty="0" err="1"/>
              <a:t>Evoqua</a:t>
            </a:r>
            <a:endParaRPr lang="en-US" sz="2000" dirty="0"/>
          </a:p>
          <a:p>
            <a:pPr marL="887383" lvl="2" indent="-285750">
              <a:buFont typeface="Courier New" panose="02070309020205020404" pitchFamily="49" charset="0"/>
              <a:buChar char="o"/>
            </a:pPr>
            <a:r>
              <a:rPr lang="en-US" dirty="0"/>
              <a:t>Dow resin developed for perchlorate</a:t>
            </a:r>
          </a:p>
        </p:txBody>
      </p:sp>
    </p:spTree>
    <p:extLst>
      <p:ext uri="{BB962C8B-B14F-4D97-AF65-F5344CB8AC3E}">
        <p14:creationId xmlns:p14="http://schemas.microsoft.com/office/powerpoint/2010/main" val="132164399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Activated</a:t>
            </a:r>
            <a:r>
              <a:rPr lang="en-US" dirty="0" smtClean="0"/>
              <a:t> </a:t>
            </a:r>
            <a:r>
              <a:rPr lang="en-US" dirty="0" smtClean="0">
                <a:latin typeface="Arial" charset="0"/>
              </a:rPr>
              <a:t>Carbon</a:t>
            </a:r>
            <a:endParaRPr lang="en-US" dirty="0">
              <a:latin typeface="Arial" charset="0"/>
            </a:endParaRPr>
          </a:p>
        </p:txBody>
      </p:sp>
      <p:sp>
        <p:nvSpPr>
          <p:cNvPr id="111625" name="Rectangle 9"/>
          <p:cNvSpPr>
            <a:spLocks noGrp="1" noChangeArrowheads="1"/>
          </p:cNvSpPr>
          <p:nvPr>
            <p:ph idx="1"/>
          </p:nvPr>
        </p:nvSpPr>
        <p:spPr>
          <a:xfrm>
            <a:off x="455613" y="1176116"/>
            <a:ext cx="8229600" cy="2455862"/>
          </a:xfrm>
        </p:spPr>
        <p:txBody>
          <a:bodyPr/>
          <a:lstStyle/>
          <a:p>
            <a:pPr marL="342900" indent="-342900">
              <a:buFont typeface="Arial" panose="020B0604020202020204" pitchFamily="34" charset="0"/>
              <a:buChar char="•"/>
            </a:pPr>
            <a:r>
              <a:rPr lang="en-US" dirty="0"/>
              <a:t>Treatment systems for PFAS operating for 15+ years</a:t>
            </a:r>
          </a:p>
          <a:p>
            <a:pPr marL="342900" indent="-342900">
              <a:buFont typeface="Arial" panose="020B0604020202020204" pitchFamily="34" charset="0"/>
              <a:buChar char="•"/>
            </a:pPr>
            <a:r>
              <a:rPr lang="en-US" dirty="0"/>
              <a:t>PFOS removal capacity greater than PFOA</a:t>
            </a:r>
          </a:p>
          <a:p>
            <a:pPr marL="342900" indent="-342900">
              <a:buFont typeface="Arial" panose="020B0604020202020204" pitchFamily="34" charset="0"/>
              <a:buChar char="•"/>
            </a:pPr>
            <a:r>
              <a:rPr lang="en-US" dirty="0"/>
              <a:t>No conversion of precursors to PFAS</a:t>
            </a:r>
          </a:p>
          <a:p>
            <a:pPr marL="342900" indent="-342900">
              <a:buFont typeface="Arial" panose="020B0604020202020204" pitchFamily="34" charset="0"/>
              <a:buChar char="•"/>
            </a:pPr>
            <a:r>
              <a:rPr lang="en-US" dirty="0"/>
              <a:t>Considerations</a:t>
            </a:r>
          </a:p>
          <a:p>
            <a:pPr marL="630207" lvl="1" indent="-342882">
              <a:buFontTx/>
              <a:buChar char="-"/>
            </a:pPr>
            <a:r>
              <a:rPr lang="en-US" dirty="0"/>
              <a:t>Organic concentrations can be 10-100x PFAS and drive carbon usage</a:t>
            </a:r>
          </a:p>
          <a:p>
            <a:pPr marL="630207" lvl="1" indent="-342882">
              <a:buFontTx/>
              <a:buChar char="-"/>
            </a:pPr>
            <a:r>
              <a:rPr lang="en-US" dirty="0"/>
              <a:t>Adsorption media can be thermally reactivated to destroy PFAS</a:t>
            </a:r>
          </a:p>
          <a:p>
            <a:pPr marL="630207" lvl="1" indent="-342882">
              <a:buFontTx/>
              <a:buChar char="-"/>
            </a:pPr>
            <a:r>
              <a:rPr lang="en-US" dirty="0"/>
              <a:t>Each supplier has ~3 locations for incineration</a:t>
            </a:r>
          </a:p>
          <a:p>
            <a:pPr marL="630207" lvl="1" indent="-342882">
              <a:buFontTx/>
              <a:buChar char="-"/>
            </a:pPr>
            <a:r>
              <a:rPr lang="en-US" dirty="0"/>
              <a:t>Some studies show reduced effectiveness with regenerated GAC</a:t>
            </a:r>
          </a:p>
          <a:p>
            <a:pPr marL="630207" lvl="1" indent="-342882">
              <a:buFontTx/>
              <a:buChar char="-"/>
            </a:pPr>
            <a:r>
              <a:rPr lang="en-US" dirty="0"/>
              <a:t>Uncertain if regenerated GAC could be used for drinking water treatment</a:t>
            </a:r>
          </a:p>
          <a:p>
            <a:pPr marL="342900" indent="-342900">
              <a:buFont typeface="Arial" panose="020B0604020202020204" pitchFamily="34" charset="0"/>
              <a:buChar char="•"/>
            </a:pPr>
            <a:r>
              <a:rPr lang="en-US" dirty="0"/>
              <a:t>Technology Providers</a:t>
            </a:r>
          </a:p>
          <a:p>
            <a:pPr marL="630207" lvl="1" indent="-342882">
              <a:buFontTx/>
              <a:buChar char="-"/>
            </a:pPr>
            <a:r>
              <a:rPr lang="en-US" dirty="0" err="1"/>
              <a:t>Calgon</a:t>
            </a:r>
            <a:endParaRPr lang="en-US" dirty="0"/>
          </a:p>
          <a:p>
            <a:pPr marL="630207" lvl="1" indent="-342882">
              <a:buFontTx/>
              <a:buChar char="-"/>
            </a:pPr>
            <a:r>
              <a:rPr lang="en-US" dirty="0" err="1"/>
              <a:t>Evoqua</a:t>
            </a:r>
            <a:endParaRPr lang="en-US" dirty="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92995" y="4443472"/>
            <a:ext cx="3469861" cy="222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4344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Environmental Contaminants</a:t>
            </a:r>
            <a:endParaRPr lang="en-US" dirty="0"/>
          </a:p>
        </p:txBody>
      </p:sp>
      <p:sp>
        <p:nvSpPr>
          <p:cNvPr id="3" name="Content Placeholder 2"/>
          <p:cNvSpPr>
            <a:spLocks noGrp="1"/>
          </p:cNvSpPr>
          <p:nvPr>
            <p:ph idx="1"/>
          </p:nvPr>
        </p:nvSpPr>
        <p:spPr>
          <a:xfrm>
            <a:off x="448887" y="1416050"/>
            <a:ext cx="8229600" cy="3967162"/>
          </a:xfrm>
        </p:spPr>
        <p:txBody>
          <a:bodyPr/>
          <a:lstStyle/>
          <a:p>
            <a:pPr>
              <a:tabLst>
                <a:tab pos="914400" algn="l"/>
              </a:tabLst>
            </a:pPr>
            <a:r>
              <a:rPr lang="en-US" sz="4400" dirty="0" smtClean="0"/>
              <a:t>	</a:t>
            </a:r>
            <a:r>
              <a:rPr lang="en-US" sz="4400" dirty="0" smtClean="0">
                <a:solidFill>
                  <a:schemeClr val="bg1">
                    <a:lumMod val="50000"/>
                  </a:schemeClr>
                </a:solidFill>
              </a:rPr>
              <a:t>VOCs 	PCE	TCE	PCB</a:t>
            </a:r>
            <a:endParaRPr lang="en-US" sz="4400" dirty="0">
              <a:solidFill>
                <a:schemeClr val="bg1">
                  <a:lumMod val="50000"/>
                </a:schemeClr>
              </a:solidFill>
            </a:endParaRPr>
          </a:p>
          <a:p>
            <a:pPr>
              <a:tabLst>
                <a:tab pos="914400" algn="l"/>
              </a:tabLst>
            </a:pPr>
            <a:r>
              <a:rPr lang="en-US" sz="4400" dirty="0" smtClean="0">
                <a:solidFill>
                  <a:schemeClr val="bg1">
                    <a:lumMod val="50000"/>
                  </a:schemeClr>
                </a:solidFill>
              </a:rPr>
              <a:t>	EPH 	VPH 	TCA	EBZ</a:t>
            </a:r>
          </a:p>
          <a:p>
            <a:pPr>
              <a:tabLst>
                <a:tab pos="914400" algn="l"/>
              </a:tabLst>
            </a:pPr>
            <a:r>
              <a:rPr lang="en-US" sz="4400" dirty="0" smtClean="0">
                <a:solidFill>
                  <a:schemeClr val="bg1">
                    <a:lumMod val="50000"/>
                  </a:schemeClr>
                </a:solidFill>
              </a:rPr>
              <a:t>	TPH 	PAH	XYL	</a:t>
            </a:r>
            <a:r>
              <a:rPr lang="en-US" sz="4400" dirty="0" err="1" smtClean="0">
                <a:solidFill>
                  <a:schemeClr val="bg1">
                    <a:lumMod val="50000"/>
                  </a:schemeClr>
                </a:solidFill>
              </a:rPr>
              <a:t>BaA</a:t>
            </a:r>
            <a:endParaRPr lang="en-US" sz="4400" dirty="0" smtClean="0">
              <a:solidFill>
                <a:schemeClr val="bg1">
                  <a:lumMod val="50000"/>
                </a:schemeClr>
              </a:solidFill>
            </a:endParaRPr>
          </a:p>
          <a:p>
            <a:pPr>
              <a:tabLst>
                <a:tab pos="914400" algn="l"/>
              </a:tabLst>
            </a:pPr>
            <a:r>
              <a:rPr lang="en-US" sz="4400" dirty="0">
                <a:solidFill>
                  <a:schemeClr val="bg1">
                    <a:lumMod val="50000"/>
                  </a:schemeClr>
                </a:solidFill>
              </a:rPr>
              <a:t>	</a:t>
            </a:r>
            <a:r>
              <a:rPr lang="en-US" sz="4400" dirty="0" err="1" smtClean="0">
                <a:solidFill>
                  <a:schemeClr val="bg1">
                    <a:lumMod val="50000"/>
                  </a:schemeClr>
                </a:solidFill>
              </a:rPr>
              <a:t>BaF</a:t>
            </a:r>
            <a:r>
              <a:rPr lang="en-US" sz="4400" dirty="0" smtClean="0">
                <a:solidFill>
                  <a:schemeClr val="bg1">
                    <a:lumMod val="50000"/>
                  </a:schemeClr>
                </a:solidFill>
              </a:rPr>
              <a:t>	CFM	CBZ	ACT</a:t>
            </a:r>
            <a:endParaRPr lang="en-US" sz="4400" dirty="0">
              <a:solidFill>
                <a:schemeClr val="bg1">
                  <a:lumMod val="50000"/>
                </a:schemeClr>
              </a:solidFill>
            </a:endParaRPr>
          </a:p>
          <a:p>
            <a:pPr>
              <a:tabLst>
                <a:tab pos="914400" algn="l"/>
                <a:tab pos="5486400" algn="l"/>
              </a:tabLst>
            </a:pPr>
            <a:endParaRPr lang="en-US" sz="4400" dirty="0" smtClean="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2385800" y="1531710"/>
            <a:ext cx="4369226" cy="1569660"/>
          </a:xfrm>
          <a:prstGeom prst="rect">
            <a:avLst/>
          </a:prstGeom>
          <a:noFill/>
          <a:effectLst>
            <a:outerShdw blurRad="76200" dist="419100" dir="2400000" sy="-23000" kx="-800400" algn="bl" rotWithShape="0">
              <a:srgbClr val="FF0000">
                <a:alpha val="20000"/>
              </a:srgbClr>
            </a:outerShdw>
          </a:effectLst>
        </p:spPr>
        <p:txBody>
          <a:bodyPr wrap="square" rtlCol="0">
            <a:spAutoFit/>
          </a:bodyPr>
          <a:lstStyle/>
          <a:p>
            <a:pPr algn="ctr"/>
            <a:r>
              <a:rPr lang="en-US" sz="9600" b="1" dirty="0" smtClean="0">
                <a:effectLst>
                  <a:outerShdw blurRad="38100" dist="38100" dir="2700000" algn="tl">
                    <a:srgbClr val="000000">
                      <a:alpha val="43137"/>
                    </a:srgbClr>
                  </a:outerShdw>
                </a:effectLst>
              </a:rPr>
              <a:t>PFOS</a:t>
            </a:r>
            <a:endParaRPr lang="en-US" sz="9600" b="1" dirty="0">
              <a:effectLst>
                <a:outerShdw blurRad="38100" dist="38100" dir="2700000" algn="tl">
                  <a:srgbClr val="000000">
                    <a:alpha val="43137"/>
                  </a:srgbClr>
                </a:outerShdw>
              </a:effectLst>
            </a:endParaRPr>
          </a:p>
        </p:txBody>
      </p:sp>
      <p:sp>
        <p:nvSpPr>
          <p:cNvPr id="6" name="TextBox 5"/>
          <p:cNvSpPr txBox="1"/>
          <p:nvPr/>
        </p:nvSpPr>
        <p:spPr>
          <a:xfrm>
            <a:off x="2348645" y="4393417"/>
            <a:ext cx="4768678" cy="1569660"/>
          </a:xfrm>
          <a:prstGeom prst="rect">
            <a:avLst/>
          </a:prstGeom>
          <a:noFill/>
        </p:spPr>
        <p:txBody>
          <a:bodyPr wrap="none" rtlCol="0">
            <a:spAutoFit/>
          </a:bodyPr>
          <a:lstStyle/>
          <a:p>
            <a:r>
              <a:rPr lang="en-US" sz="9600" dirty="0" smtClean="0"/>
              <a:t>TLA rule</a:t>
            </a:r>
            <a:endParaRPr lang="en-US" sz="9600" dirty="0"/>
          </a:p>
        </p:txBody>
      </p:sp>
      <p:sp>
        <p:nvSpPr>
          <p:cNvPr id="7" name="&quot;No&quot; Symbol 6"/>
          <p:cNvSpPr/>
          <p:nvPr/>
        </p:nvSpPr>
        <p:spPr>
          <a:xfrm>
            <a:off x="3029000" y="3837176"/>
            <a:ext cx="3407969" cy="2937162"/>
          </a:xfrm>
          <a:prstGeom prst="noSmoking">
            <a:avLst/>
          </a:prstGeom>
          <a:solidFill>
            <a:srgbClr val="C0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5790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GAC</a:t>
            </a:r>
            <a:r>
              <a:rPr lang="en-US" dirty="0" smtClean="0"/>
              <a:t> </a:t>
            </a:r>
            <a:r>
              <a:rPr lang="en-US" dirty="0" smtClean="0">
                <a:latin typeface="Arial" charset="0"/>
              </a:rPr>
              <a:t>Performance</a:t>
            </a:r>
            <a:endParaRPr lang="en-US" dirty="0">
              <a:latin typeface="Arial"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1450" y="1181100"/>
            <a:ext cx="8560237" cy="508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6898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5" name="Rectangle 9"/>
          <p:cNvSpPr>
            <a:spLocks noGrp="1" noChangeArrowheads="1"/>
          </p:cNvSpPr>
          <p:nvPr>
            <p:ph idx="1"/>
          </p:nvPr>
        </p:nvSpPr>
        <p:spPr>
          <a:xfrm>
            <a:off x="455613" y="1481138"/>
            <a:ext cx="8229600" cy="2455862"/>
          </a:xfrm>
        </p:spPr>
        <p:txBody>
          <a:bodyPr/>
          <a:lstStyle/>
          <a:p>
            <a:pPr marL="342900" indent="-342900">
              <a:buFont typeface="Arial" panose="020B0604020202020204" pitchFamily="34" charset="0"/>
              <a:buChar char="•"/>
            </a:pPr>
            <a:r>
              <a:rPr lang="en-US" dirty="0" smtClean="0"/>
              <a:t>Reverse </a:t>
            </a:r>
            <a:r>
              <a:rPr lang="en-US" dirty="0"/>
              <a:t>Osmosis or </a:t>
            </a:r>
            <a:r>
              <a:rPr lang="en-US" dirty="0" err="1"/>
              <a:t>Nanofiltration</a:t>
            </a:r>
            <a:endParaRPr lang="en-US" dirty="0"/>
          </a:p>
          <a:p>
            <a:pPr marL="630207" lvl="1" indent="-342882">
              <a:buFontTx/>
              <a:buChar char="-"/>
            </a:pPr>
            <a:r>
              <a:rPr lang="en-US" dirty="0"/>
              <a:t>Bench/pilot studies</a:t>
            </a:r>
          </a:p>
          <a:p>
            <a:pPr marL="630207" lvl="1" indent="-342882">
              <a:buFontTx/>
              <a:buChar char="-"/>
            </a:pPr>
            <a:r>
              <a:rPr lang="en-US" dirty="0"/>
              <a:t>Concentrating the PFAS and other constituents </a:t>
            </a:r>
          </a:p>
          <a:p>
            <a:pPr marL="630207" lvl="1" indent="-342882">
              <a:buFontTx/>
              <a:buChar char="-"/>
            </a:pPr>
            <a:r>
              <a:rPr lang="en-US" dirty="0"/>
              <a:t>Would require further treatment or solidification/stabilization</a:t>
            </a:r>
          </a:p>
          <a:p>
            <a:pPr marL="342900" indent="-342900">
              <a:buFont typeface="Arial" panose="020B0604020202020204" pitchFamily="34" charset="0"/>
              <a:buChar char="•"/>
            </a:pPr>
            <a:r>
              <a:rPr lang="en-US" dirty="0" err="1"/>
              <a:t>Rembind</a:t>
            </a:r>
            <a:r>
              <a:rPr lang="en-US" baseline="30000" dirty="0"/>
              <a:t>©</a:t>
            </a:r>
          </a:p>
          <a:p>
            <a:pPr marL="630207" lvl="1" indent="-342882">
              <a:buFontTx/>
              <a:buChar char="-"/>
            </a:pPr>
            <a:r>
              <a:rPr lang="en-US" dirty="0"/>
              <a:t>Mixture of Powdered Activated Carbon, kaolinite and amorphous aluminum hydroxide</a:t>
            </a:r>
          </a:p>
          <a:p>
            <a:pPr marL="630207" lvl="1" indent="-342882">
              <a:buFontTx/>
              <a:buChar char="-"/>
            </a:pPr>
            <a:r>
              <a:rPr lang="en-US" dirty="0"/>
              <a:t>Bench tests show high removal for PFOS, PFOA and shorter chain</a:t>
            </a:r>
          </a:p>
          <a:p>
            <a:pPr marL="342900" indent="-342900">
              <a:buFont typeface="Arial" panose="020B0604020202020204" pitchFamily="34" charset="0"/>
              <a:buChar char="•"/>
            </a:pPr>
            <a:r>
              <a:rPr lang="en-US" dirty="0"/>
              <a:t>Zeolite/clay adsorption</a:t>
            </a:r>
          </a:p>
          <a:p>
            <a:pPr marL="342900" indent="-342900">
              <a:buFont typeface="Arial" panose="020B0604020202020204" pitchFamily="34" charset="0"/>
              <a:buChar char="•"/>
            </a:pPr>
            <a:r>
              <a:rPr lang="en-US" dirty="0"/>
              <a:t>Advanced oxidation</a:t>
            </a:r>
          </a:p>
          <a:p>
            <a:pPr marL="342900" indent="-342900">
              <a:buFont typeface="Arial" panose="020B0604020202020204" pitchFamily="34" charset="0"/>
              <a:buChar char="•"/>
            </a:pPr>
            <a:r>
              <a:rPr lang="en-US" dirty="0"/>
              <a:t>Advanced reduction</a:t>
            </a:r>
          </a:p>
          <a:p>
            <a:pPr marL="342900" indent="-342900">
              <a:buFont typeface="Arial" panose="020B0604020202020204" pitchFamily="34" charset="0"/>
              <a:buChar char="•"/>
            </a:pPr>
            <a:r>
              <a:rPr lang="en-US" dirty="0" smtClean="0"/>
              <a:t>Electrochemical oxidation</a:t>
            </a:r>
            <a:endParaRPr lang="en-US" dirty="0"/>
          </a:p>
        </p:txBody>
      </p:sp>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Developing</a:t>
            </a:r>
            <a:r>
              <a:rPr lang="en-US" dirty="0" smtClean="0"/>
              <a:t> </a:t>
            </a:r>
            <a:r>
              <a:rPr lang="en-US" dirty="0" smtClean="0">
                <a:latin typeface="Arial" charset="0"/>
              </a:rPr>
              <a:t>Technologies</a:t>
            </a:r>
            <a:endParaRPr lang="en-US" dirty="0">
              <a:latin typeface="Arial" charset="0"/>
            </a:endParaRPr>
          </a:p>
        </p:txBody>
      </p:sp>
    </p:spTree>
    <p:extLst>
      <p:ext uri="{BB962C8B-B14F-4D97-AF65-F5344CB8AC3E}">
        <p14:creationId xmlns:p14="http://schemas.microsoft.com/office/powerpoint/2010/main" val="232669157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ltGray">
          <a:xfrm>
            <a:off x="0" y="3860800"/>
            <a:ext cx="9144000" cy="2119313"/>
          </a:xfrm>
          <a:prstGeom prst="rect">
            <a:avLst/>
          </a:prstGeom>
          <a:solidFill>
            <a:srgbClr val="006DA3"/>
          </a:solidFill>
          <a:ln>
            <a:noFill/>
          </a:ln>
          <a:effectLst/>
          <a:extLst/>
        </p:spPr>
        <p:txBody>
          <a:bodyPr wrap="none" anchor="ctr"/>
          <a:lstStyle/>
          <a:p>
            <a:endParaRPr lang="en-AU" dirty="0"/>
          </a:p>
        </p:txBody>
      </p:sp>
      <p:sp>
        <p:nvSpPr>
          <p:cNvPr id="5" name="Rectangle 19"/>
          <p:cNvSpPr txBox="1">
            <a:spLocks noChangeArrowheads="1"/>
          </p:cNvSpPr>
          <p:nvPr/>
        </p:nvSpPr>
        <p:spPr bwMode="white">
          <a:xfrm>
            <a:off x="543450" y="4799013"/>
            <a:ext cx="77406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a:lstStyle>
          <a:p>
            <a:r>
              <a:rPr lang="en-US" kern="0" dirty="0" smtClean="0">
                <a:solidFill>
                  <a:schemeClr val="bg1"/>
                </a:solidFill>
                <a:latin typeface="Arial Black" panose="020B0A04020102020204" pitchFamily="34" charset="0"/>
              </a:rPr>
              <a:t>GHD Initiatives</a:t>
            </a:r>
          </a:p>
          <a:p>
            <a:r>
              <a:rPr lang="en-US" sz="2400" kern="0" dirty="0" smtClean="0">
                <a:solidFill>
                  <a:schemeClr val="bg1"/>
                </a:solidFill>
                <a:latin typeface="Arial Black" panose="020B0A04020102020204" pitchFamily="34" charset="0"/>
                <a:cs typeface="Arial" panose="020B0604020202020204" pitchFamily="34" charset="0"/>
              </a:rPr>
              <a:t> </a:t>
            </a:r>
            <a:endParaRPr lang="en-US" sz="2400" kern="0" dirty="0">
              <a:solidFill>
                <a:schemeClr val="bg1"/>
              </a:solidFill>
              <a:latin typeface="Arial" panose="020B0604020202020204" pitchFamily="34" charset="0"/>
              <a:cs typeface="Arial" panose="020B0604020202020204" pitchFamily="34" charset="0"/>
            </a:endParaRPr>
          </a:p>
        </p:txBody>
      </p:sp>
      <p:grpSp>
        <p:nvGrpSpPr>
          <p:cNvPr id="16" name="Group 15"/>
          <p:cNvGrpSpPr/>
          <p:nvPr/>
        </p:nvGrpSpPr>
        <p:grpSpPr>
          <a:xfrm>
            <a:off x="477577" y="3395328"/>
            <a:ext cx="973667" cy="973667"/>
            <a:chOff x="4085166" y="4159104"/>
            <a:chExt cx="973667" cy="973667"/>
          </a:xfrm>
          <a:solidFill>
            <a:schemeClr val="bg1">
              <a:lumMod val="85000"/>
            </a:schemeClr>
          </a:solidFill>
        </p:grpSpPr>
        <p:sp>
          <p:nvSpPr>
            <p:cNvPr id="17" name="Rectangle 16"/>
            <p:cNvSpPr/>
            <p:nvPr/>
          </p:nvSpPr>
          <p:spPr>
            <a:xfrm>
              <a:off x="4085166" y="4159104"/>
              <a:ext cx="973667" cy="973667"/>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615" y="4250050"/>
              <a:ext cx="799970" cy="774840"/>
            </a:xfrm>
            <a:prstGeom prst="rect">
              <a:avLst/>
            </a:prstGeom>
            <a:grpFill/>
          </p:spPr>
        </p:pic>
      </p:grpSp>
      <p:grpSp>
        <p:nvGrpSpPr>
          <p:cNvPr id="26" name="Group 25"/>
          <p:cNvGrpSpPr/>
          <p:nvPr/>
        </p:nvGrpSpPr>
        <p:grpSpPr>
          <a:xfrm>
            <a:off x="5917459" y="3389302"/>
            <a:ext cx="973667" cy="973668"/>
            <a:chOff x="4307975" y="4455834"/>
            <a:chExt cx="973667" cy="973668"/>
          </a:xfrm>
          <a:solidFill>
            <a:schemeClr val="bg1">
              <a:lumMod val="85000"/>
            </a:schemeClr>
          </a:solidFill>
        </p:grpSpPr>
        <p:sp>
          <p:nvSpPr>
            <p:cNvPr id="27" name="Rectangle 26"/>
            <p:cNvSpPr/>
            <p:nvPr/>
          </p:nvSpPr>
          <p:spPr>
            <a:xfrm>
              <a:off x="4307975" y="4455834"/>
              <a:ext cx="973667" cy="973668"/>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t="501"/>
            <a:stretch/>
          </p:blipFill>
          <p:spPr>
            <a:xfrm>
              <a:off x="4413692" y="4468144"/>
              <a:ext cx="766585" cy="896444"/>
            </a:xfrm>
            <a:prstGeom prst="rect">
              <a:avLst/>
            </a:prstGeom>
            <a:grpFill/>
          </p:spPr>
        </p:pic>
      </p:grpSp>
      <p:grpSp>
        <p:nvGrpSpPr>
          <p:cNvPr id="29" name="Group 28"/>
          <p:cNvGrpSpPr/>
          <p:nvPr/>
        </p:nvGrpSpPr>
        <p:grpSpPr>
          <a:xfrm>
            <a:off x="2349268" y="3395328"/>
            <a:ext cx="973667" cy="973666"/>
            <a:chOff x="493739" y="4438557"/>
            <a:chExt cx="973667" cy="973666"/>
          </a:xfrm>
          <a:solidFill>
            <a:schemeClr val="bg1">
              <a:lumMod val="85000"/>
            </a:schemeClr>
          </a:solidFill>
        </p:grpSpPr>
        <p:sp>
          <p:nvSpPr>
            <p:cNvPr id="30" name="Rectangle 29"/>
            <p:cNvSpPr/>
            <p:nvPr/>
          </p:nvSpPr>
          <p:spPr>
            <a:xfrm>
              <a:off x="493739" y="4438557"/>
              <a:ext cx="973667" cy="973666"/>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29" y="4539299"/>
              <a:ext cx="539555" cy="788810"/>
            </a:xfrm>
            <a:prstGeom prst="rect">
              <a:avLst/>
            </a:prstGeom>
            <a:grpFill/>
          </p:spPr>
        </p:pic>
      </p:grpSp>
      <p:grpSp>
        <p:nvGrpSpPr>
          <p:cNvPr id="32" name="Group 31"/>
          <p:cNvGrpSpPr/>
          <p:nvPr/>
        </p:nvGrpSpPr>
        <p:grpSpPr>
          <a:xfrm>
            <a:off x="4045768" y="3403906"/>
            <a:ext cx="974725" cy="973137"/>
            <a:chOff x="2157413" y="1922463"/>
            <a:chExt cx="974725" cy="973137"/>
          </a:xfrm>
        </p:grpSpPr>
        <p:sp>
          <p:nvSpPr>
            <p:cNvPr id="33" name="AutoShape 3"/>
            <p:cNvSpPr>
              <a:spLocks noChangeAspect="1" noChangeArrowheads="1" noTextEdit="1"/>
            </p:cNvSpPr>
            <p:nvPr/>
          </p:nvSpPr>
          <p:spPr bwMode="auto">
            <a:xfrm>
              <a:off x="2157413" y="1922463"/>
              <a:ext cx="9747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5"/>
            <p:cNvSpPr>
              <a:spLocks noChangeArrowheads="1"/>
            </p:cNvSpPr>
            <p:nvPr/>
          </p:nvSpPr>
          <p:spPr bwMode="auto">
            <a:xfrm>
              <a:off x="2159001" y="1924050"/>
              <a:ext cx="971550" cy="969962"/>
            </a:xfrm>
            <a:prstGeom prst="rect">
              <a:avLst/>
            </a:prstGeom>
            <a:solidFill>
              <a:schemeClr val="bg1">
                <a:lumMod val="85000"/>
              </a:schemeClr>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2251076" y="2016125"/>
              <a:ext cx="787400" cy="741363"/>
              <a:chOff x="2251076" y="2016125"/>
              <a:chExt cx="787400" cy="741363"/>
            </a:xfrm>
          </p:grpSpPr>
          <p:sp>
            <p:nvSpPr>
              <p:cNvPr id="36" name="Freeform 6"/>
              <p:cNvSpPr>
                <a:spLocks/>
              </p:cNvSpPr>
              <p:nvPr/>
            </p:nvSpPr>
            <p:spPr bwMode="auto">
              <a:xfrm>
                <a:off x="2281238" y="2016125"/>
                <a:ext cx="757238" cy="241300"/>
              </a:xfrm>
              <a:custGeom>
                <a:avLst/>
                <a:gdLst>
                  <a:gd name="T0" fmla="*/ 635 w 15875"/>
                  <a:gd name="T1" fmla="*/ 5054 h 5054"/>
                  <a:gd name="T2" fmla="*/ 15240 w 15875"/>
                  <a:gd name="T3" fmla="*/ 5054 h 5054"/>
                  <a:gd name="T4" fmla="*/ 15240 w 15875"/>
                  <a:gd name="T5" fmla="*/ 4419 h 5054"/>
                  <a:gd name="T6" fmla="*/ 15875 w 15875"/>
                  <a:gd name="T7" fmla="*/ 4419 h 5054"/>
                  <a:gd name="T8" fmla="*/ 15875 w 15875"/>
                  <a:gd name="T9" fmla="*/ 3784 h 5054"/>
                  <a:gd name="T10" fmla="*/ 7636 w 15875"/>
                  <a:gd name="T11" fmla="*/ 0 h 5054"/>
                  <a:gd name="T12" fmla="*/ 0 w 15875"/>
                  <a:gd name="T13" fmla="*/ 3784 h 5054"/>
                  <a:gd name="T14" fmla="*/ 0 w 15875"/>
                  <a:gd name="T15" fmla="*/ 4419 h 5054"/>
                  <a:gd name="T16" fmla="*/ 635 w 15875"/>
                  <a:gd name="T17" fmla="*/ 4419 h 5054"/>
                  <a:gd name="T18" fmla="*/ 635 w 15875"/>
                  <a:gd name="T19" fmla="*/ 5054 h 5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75" h="5054">
                    <a:moveTo>
                      <a:pt x="635" y="5054"/>
                    </a:moveTo>
                    <a:lnTo>
                      <a:pt x="15240" y="5054"/>
                    </a:lnTo>
                    <a:lnTo>
                      <a:pt x="15240" y="4419"/>
                    </a:lnTo>
                    <a:lnTo>
                      <a:pt x="15875" y="4419"/>
                    </a:lnTo>
                    <a:lnTo>
                      <a:pt x="15875" y="3784"/>
                    </a:lnTo>
                    <a:lnTo>
                      <a:pt x="7636" y="0"/>
                    </a:lnTo>
                    <a:lnTo>
                      <a:pt x="0" y="3784"/>
                    </a:lnTo>
                    <a:lnTo>
                      <a:pt x="0" y="4419"/>
                    </a:lnTo>
                    <a:lnTo>
                      <a:pt x="635" y="4419"/>
                    </a:lnTo>
                    <a:lnTo>
                      <a:pt x="635" y="50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2311401" y="2287588"/>
                <a:ext cx="666750" cy="363537"/>
              </a:xfrm>
              <a:custGeom>
                <a:avLst/>
                <a:gdLst>
                  <a:gd name="T0" fmla="*/ 1270 w 13970"/>
                  <a:gd name="T1" fmla="*/ 0 h 7620"/>
                  <a:gd name="T2" fmla="*/ 3175 w 13970"/>
                  <a:gd name="T3" fmla="*/ 0 h 7620"/>
                  <a:gd name="T4" fmla="*/ 3175 w 13970"/>
                  <a:gd name="T5" fmla="*/ 6350 h 7620"/>
                  <a:gd name="T6" fmla="*/ 4445 w 13970"/>
                  <a:gd name="T7" fmla="*/ 6350 h 7620"/>
                  <a:gd name="T8" fmla="*/ 4445 w 13970"/>
                  <a:gd name="T9" fmla="*/ 0 h 7620"/>
                  <a:gd name="T10" fmla="*/ 6350 w 13970"/>
                  <a:gd name="T11" fmla="*/ 0 h 7620"/>
                  <a:gd name="T12" fmla="*/ 6350 w 13970"/>
                  <a:gd name="T13" fmla="*/ 6350 h 7620"/>
                  <a:gd name="T14" fmla="*/ 7620 w 13970"/>
                  <a:gd name="T15" fmla="*/ 6350 h 7620"/>
                  <a:gd name="T16" fmla="*/ 7620 w 13970"/>
                  <a:gd name="T17" fmla="*/ 0 h 7620"/>
                  <a:gd name="T18" fmla="*/ 9525 w 13970"/>
                  <a:gd name="T19" fmla="*/ 0 h 7620"/>
                  <a:gd name="T20" fmla="*/ 9525 w 13970"/>
                  <a:gd name="T21" fmla="*/ 6350 h 7620"/>
                  <a:gd name="T22" fmla="*/ 10795 w 13970"/>
                  <a:gd name="T23" fmla="*/ 6350 h 7620"/>
                  <a:gd name="T24" fmla="*/ 10795 w 13970"/>
                  <a:gd name="T25" fmla="*/ 0 h 7620"/>
                  <a:gd name="T26" fmla="*/ 12700 w 13970"/>
                  <a:gd name="T27" fmla="*/ 0 h 7620"/>
                  <a:gd name="T28" fmla="*/ 12700 w 13970"/>
                  <a:gd name="T29" fmla="*/ 6350 h 7620"/>
                  <a:gd name="T30" fmla="*/ 13970 w 13970"/>
                  <a:gd name="T31" fmla="*/ 6350 h 7620"/>
                  <a:gd name="T32" fmla="*/ 13970 w 13970"/>
                  <a:gd name="T33" fmla="*/ 7620 h 7620"/>
                  <a:gd name="T34" fmla="*/ 0 w 13970"/>
                  <a:gd name="T35" fmla="*/ 7620 h 7620"/>
                  <a:gd name="T36" fmla="*/ 0 w 13970"/>
                  <a:gd name="T37" fmla="*/ 6350 h 7620"/>
                  <a:gd name="T38" fmla="*/ 1270 w 13970"/>
                  <a:gd name="T39" fmla="*/ 6350 h 7620"/>
                  <a:gd name="T40" fmla="*/ 1270 w 13970"/>
                  <a:gd name="T41" fmla="*/ 0 h 7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70" h="7620">
                    <a:moveTo>
                      <a:pt x="1270" y="0"/>
                    </a:moveTo>
                    <a:lnTo>
                      <a:pt x="3175" y="0"/>
                    </a:lnTo>
                    <a:lnTo>
                      <a:pt x="3175" y="6350"/>
                    </a:lnTo>
                    <a:lnTo>
                      <a:pt x="4445" y="6350"/>
                    </a:lnTo>
                    <a:lnTo>
                      <a:pt x="4445" y="0"/>
                    </a:lnTo>
                    <a:lnTo>
                      <a:pt x="6350" y="0"/>
                    </a:lnTo>
                    <a:lnTo>
                      <a:pt x="6350" y="6350"/>
                    </a:lnTo>
                    <a:lnTo>
                      <a:pt x="7620" y="6350"/>
                    </a:lnTo>
                    <a:lnTo>
                      <a:pt x="7620" y="0"/>
                    </a:lnTo>
                    <a:lnTo>
                      <a:pt x="9525" y="0"/>
                    </a:lnTo>
                    <a:lnTo>
                      <a:pt x="9525" y="6350"/>
                    </a:lnTo>
                    <a:lnTo>
                      <a:pt x="10795" y="6350"/>
                    </a:lnTo>
                    <a:lnTo>
                      <a:pt x="10795" y="0"/>
                    </a:lnTo>
                    <a:lnTo>
                      <a:pt x="12700" y="0"/>
                    </a:lnTo>
                    <a:lnTo>
                      <a:pt x="12700" y="6350"/>
                    </a:lnTo>
                    <a:lnTo>
                      <a:pt x="13970" y="6350"/>
                    </a:lnTo>
                    <a:lnTo>
                      <a:pt x="13970" y="7620"/>
                    </a:lnTo>
                    <a:lnTo>
                      <a:pt x="0" y="7620"/>
                    </a:lnTo>
                    <a:lnTo>
                      <a:pt x="0" y="6350"/>
                    </a:lnTo>
                    <a:lnTo>
                      <a:pt x="1270" y="6350"/>
                    </a:lnTo>
                    <a:lnTo>
                      <a:pt x="127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
              <p:cNvSpPr>
                <a:spLocks noChangeArrowheads="1"/>
              </p:cNvSpPr>
              <p:nvPr/>
            </p:nvSpPr>
            <p:spPr bwMode="auto">
              <a:xfrm>
                <a:off x="2251076" y="2681288"/>
                <a:ext cx="787400" cy="76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p:cNvGrpSpPr/>
          <p:nvPr/>
        </p:nvGrpSpPr>
        <p:grpSpPr>
          <a:xfrm>
            <a:off x="7613430" y="3395328"/>
            <a:ext cx="973667" cy="973666"/>
            <a:chOff x="2433964" y="4438558"/>
            <a:chExt cx="973667" cy="973666"/>
          </a:xfrm>
        </p:grpSpPr>
        <p:sp>
          <p:nvSpPr>
            <p:cNvPr id="40" name="Rectangle 39"/>
            <p:cNvSpPr/>
            <p:nvPr/>
          </p:nvSpPr>
          <p:spPr>
            <a:xfrm>
              <a:off x="2433964" y="4438558"/>
              <a:ext cx="973667" cy="973666"/>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425" y="4600203"/>
              <a:ext cx="766461" cy="663503"/>
            </a:xfrm>
            <a:prstGeom prst="rect">
              <a:avLst/>
            </a:prstGeom>
          </p:spPr>
        </p:pic>
      </p:grpSp>
    </p:spTree>
    <p:extLst>
      <p:ext uri="{BB962C8B-B14F-4D97-AF65-F5344CB8AC3E}">
        <p14:creationId xmlns:p14="http://schemas.microsoft.com/office/powerpoint/2010/main" val="70087762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Analysis - Fingerprinting</a:t>
            </a:r>
            <a:endParaRPr lang="en-US" dirty="0"/>
          </a:p>
        </p:txBody>
      </p:sp>
      <p:pic>
        <p:nvPicPr>
          <p:cNvPr id="5" name="Content Placeholder 4"/>
          <p:cNvPicPr>
            <a:picLocks noGrp="1" noChangeAspect="1"/>
          </p:cNvPicPr>
          <p:nvPr>
            <p:ph idx="1"/>
          </p:nvPr>
        </p:nvPicPr>
        <p:blipFill>
          <a:blip r:embed="rId2"/>
          <a:stretch>
            <a:fillRect/>
          </a:stretch>
        </p:blipFill>
        <p:spPr>
          <a:xfrm>
            <a:off x="1035991" y="1311245"/>
            <a:ext cx="5944115" cy="2286198"/>
          </a:xfrm>
          <a:prstGeom prst="rect">
            <a:avLst/>
          </a:prstGeom>
        </p:spPr>
      </p:pic>
      <p:sp>
        <p:nvSpPr>
          <p:cNvPr id="4" name="Footer Placeholder 3"/>
          <p:cNvSpPr>
            <a:spLocks noGrp="1"/>
          </p:cNvSpPr>
          <p:nvPr>
            <p:ph type="ftr" sz="quarter" idx="3"/>
          </p:nvPr>
        </p:nvSpPr>
        <p:spPr/>
        <p:txBody>
          <a:bodyPr/>
          <a:lstStyle/>
          <a:p>
            <a:endParaRPr lang="en-US" dirty="0"/>
          </a:p>
        </p:txBody>
      </p:sp>
      <p:pic>
        <p:nvPicPr>
          <p:cNvPr id="6" name="Picture 5"/>
          <p:cNvPicPr>
            <a:picLocks noChangeAspect="1"/>
          </p:cNvPicPr>
          <p:nvPr/>
        </p:nvPicPr>
        <p:blipFill>
          <a:blip r:embed="rId3"/>
          <a:stretch>
            <a:fillRect/>
          </a:stretch>
        </p:blipFill>
        <p:spPr>
          <a:xfrm>
            <a:off x="1035991" y="3597443"/>
            <a:ext cx="5944115" cy="2286198"/>
          </a:xfrm>
          <a:prstGeom prst="rect">
            <a:avLst/>
          </a:prstGeom>
        </p:spPr>
      </p:pic>
    </p:spTree>
    <p:extLst>
      <p:ext uri="{BB962C8B-B14F-4D97-AF65-F5344CB8AC3E}">
        <p14:creationId xmlns:p14="http://schemas.microsoft.com/office/powerpoint/2010/main" val="293301976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a:xfrm>
            <a:off x="455613" y="262418"/>
            <a:ext cx="8229600" cy="1143000"/>
          </a:xfrm>
        </p:spPr>
        <p:txBody>
          <a:bodyPr/>
          <a:lstStyle/>
          <a:p>
            <a:r>
              <a:rPr lang="en-US" dirty="0" smtClean="0">
                <a:latin typeface="Arial Black" panose="020B0A04020102020204" pitchFamily="34" charset="0"/>
              </a:rPr>
              <a:t>Case</a:t>
            </a:r>
            <a:r>
              <a:rPr lang="en-US" dirty="0" smtClean="0"/>
              <a:t> </a:t>
            </a:r>
            <a:r>
              <a:rPr lang="en-US" dirty="0" smtClean="0">
                <a:latin typeface="Arial" charset="0"/>
              </a:rPr>
              <a:t>Study – Groundwater Treatment</a:t>
            </a:r>
            <a:endParaRPr lang="en-US" dirty="0">
              <a:latin typeface="Arial" charset="0"/>
            </a:endParaRPr>
          </a:p>
        </p:txBody>
      </p:sp>
      <p:sp>
        <p:nvSpPr>
          <p:cNvPr id="111625" name="Rectangle 9"/>
          <p:cNvSpPr>
            <a:spLocks noGrp="1" noChangeArrowheads="1"/>
          </p:cNvSpPr>
          <p:nvPr>
            <p:ph idx="1"/>
          </p:nvPr>
        </p:nvSpPr>
        <p:spPr>
          <a:xfrm>
            <a:off x="455613" y="1909763"/>
            <a:ext cx="8229600" cy="2455862"/>
          </a:xfrm>
        </p:spPr>
        <p:txBody>
          <a:bodyPr/>
          <a:lstStyle/>
          <a:p>
            <a:r>
              <a:rPr lang="en-US" sz="2400" b="1" dirty="0">
                <a:solidFill>
                  <a:schemeClr val="accent3"/>
                </a:solidFill>
              </a:rPr>
              <a:t>Evaluation of treatment alternatives for </a:t>
            </a:r>
            <a:r>
              <a:rPr lang="en-US" sz="2400" b="1" dirty="0" smtClean="0">
                <a:solidFill>
                  <a:schemeClr val="accent3"/>
                </a:solidFill>
              </a:rPr>
              <a:t/>
            </a:r>
            <a:br>
              <a:rPr lang="en-US" sz="2400" b="1" dirty="0" smtClean="0">
                <a:solidFill>
                  <a:schemeClr val="accent3"/>
                </a:solidFill>
              </a:rPr>
            </a:br>
            <a:r>
              <a:rPr lang="en-US" sz="2400" b="1" dirty="0" smtClean="0">
                <a:solidFill>
                  <a:schemeClr val="accent3"/>
                </a:solidFill>
              </a:rPr>
              <a:t>impacted </a:t>
            </a:r>
            <a:r>
              <a:rPr lang="en-US" sz="2400" b="1" dirty="0">
                <a:solidFill>
                  <a:schemeClr val="accent3"/>
                </a:solidFill>
              </a:rPr>
              <a:t>groundwater</a:t>
            </a:r>
          </a:p>
          <a:p>
            <a:pPr marL="342882" indent="-342882">
              <a:buFont typeface="Arial" panose="020B0604020202020204" pitchFamily="34" charset="0"/>
              <a:buChar char="•"/>
            </a:pPr>
            <a:r>
              <a:rPr lang="en-US" dirty="0">
                <a:solidFill>
                  <a:srgbClr val="006DA3"/>
                </a:solidFill>
              </a:rPr>
              <a:t>Constituents requiring treatment:</a:t>
            </a:r>
          </a:p>
          <a:p>
            <a:pPr marL="944515" lvl="2" indent="-342882">
              <a:buFont typeface="Courier New" panose="02070309020205020404" pitchFamily="49" charset="0"/>
              <a:buChar char="o"/>
            </a:pPr>
            <a:r>
              <a:rPr lang="en-US" dirty="0" smtClean="0"/>
              <a:t>Iron (who doesn’t have iron?)</a:t>
            </a:r>
            <a:endParaRPr lang="en-US" dirty="0"/>
          </a:p>
          <a:p>
            <a:pPr marL="944515" lvl="2" indent="-342882">
              <a:buFont typeface="Courier New" panose="02070309020205020404" pitchFamily="49" charset="0"/>
              <a:buChar char="o"/>
            </a:pPr>
            <a:r>
              <a:rPr lang="en-US" dirty="0" smtClean="0"/>
              <a:t>Phosphorus (180 </a:t>
            </a:r>
            <a:r>
              <a:rPr lang="en-US" dirty="0" err="1" smtClean="0"/>
              <a:t>ug</a:t>
            </a:r>
            <a:r>
              <a:rPr lang="en-US" dirty="0" smtClean="0"/>
              <a:t>/L)</a:t>
            </a:r>
            <a:endParaRPr lang="en-US" dirty="0"/>
          </a:p>
          <a:p>
            <a:pPr marL="944515" lvl="2" indent="-342882">
              <a:buFont typeface="Courier New" panose="02070309020205020404" pitchFamily="49" charset="0"/>
              <a:buChar char="o"/>
            </a:pPr>
            <a:r>
              <a:rPr lang="en-US" dirty="0" smtClean="0"/>
              <a:t>Mercury (8 </a:t>
            </a:r>
            <a:r>
              <a:rPr lang="en-US" dirty="0" err="1" smtClean="0"/>
              <a:t>ug</a:t>
            </a:r>
            <a:r>
              <a:rPr lang="en-US" dirty="0" smtClean="0"/>
              <a:t>/L)</a:t>
            </a:r>
            <a:endParaRPr lang="en-US" dirty="0"/>
          </a:p>
          <a:p>
            <a:pPr marL="944515" lvl="2" indent="-342882">
              <a:buFont typeface="Courier New" panose="02070309020205020404" pitchFamily="49" charset="0"/>
              <a:buChar char="o"/>
            </a:pPr>
            <a:r>
              <a:rPr lang="en-US" dirty="0" smtClean="0"/>
              <a:t>PFAS (e.g. PFOS – 750 ng/L)</a:t>
            </a:r>
            <a:endParaRPr lang="en-US" dirty="0"/>
          </a:p>
          <a:p>
            <a:pPr marL="342882" indent="-342882">
              <a:buFont typeface="Arial" panose="020B0604020202020204" pitchFamily="34" charset="0"/>
              <a:buChar char="•"/>
            </a:pPr>
            <a:r>
              <a:rPr lang="en-US" dirty="0">
                <a:solidFill>
                  <a:srgbClr val="006DA3"/>
                </a:solidFill>
              </a:rPr>
              <a:t>Constituents potentially requiring pre-treatment:</a:t>
            </a:r>
          </a:p>
          <a:p>
            <a:pPr marL="944515" lvl="2" indent="-342882">
              <a:buFont typeface="Courier New" panose="02070309020205020404" pitchFamily="49" charset="0"/>
              <a:buChar char="o"/>
            </a:pPr>
            <a:r>
              <a:rPr lang="en-US" dirty="0"/>
              <a:t>Organic carbon (30-50 mg/L)</a:t>
            </a:r>
          </a:p>
          <a:p>
            <a:pPr marL="342882" indent="-342882">
              <a:buFont typeface="Arial" panose="020B0604020202020204" pitchFamily="34" charset="0"/>
              <a:buChar char="•"/>
            </a:pPr>
            <a:endParaRPr lang="en-US" dirty="0"/>
          </a:p>
          <a:p>
            <a:r>
              <a:rPr lang="en-US" b="1" dirty="0"/>
              <a:t>Removal of non-PFAS organics can drive treatment costs and significantly impact unit process selection</a:t>
            </a:r>
          </a:p>
        </p:txBody>
      </p:sp>
      <p:pic>
        <p:nvPicPr>
          <p:cNvPr id="2" name="Picture 1"/>
          <p:cNvPicPr>
            <a:picLocks noChangeAspect="1"/>
          </p:cNvPicPr>
          <p:nvPr/>
        </p:nvPicPr>
        <p:blipFill>
          <a:blip r:embed="rId3"/>
          <a:stretch>
            <a:fillRect/>
          </a:stretch>
        </p:blipFill>
        <p:spPr>
          <a:xfrm rot="5400000">
            <a:off x="6495772" y="808981"/>
            <a:ext cx="2280797" cy="1697219"/>
          </a:xfrm>
          <a:prstGeom prst="rect">
            <a:avLst/>
          </a:prstGeom>
        </p:spPr>
      </p:pic>
    </p:spTree>
    <p:extLst>
      <p:ext uri="{BB962C8B-B14F-4D97-AF65-F5344CB8AC3E}">
        <p14:creationId xmlns:p14="http://schemas.microsoft.com/office/powerpoint/2010/main" val="218514407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0" y="390486"/>
            <a:ext cx="9144000" cy="874598"/>
          </a:xfrm>
          <a:prstGeom prst="rect">
            <a:avLst/>
          </a:prstGeom>
        </p:spPr>
        <p:txBody>
          <a:bodyPr vert="horz" wrap="square" lIns="0" tIns="12700" rIns="0" bIns="0" rtlCol="0">
            <a:spAutoFit/>
          </a:bodyPr>
          <a:lstStyle/>
          <a:p>
            <a:pPr marL="12700">
              <a:lnSpc>
                <a:spcPct val="100000"/>
              </a:lnSpc>
              <a:spcBef>
                <a:spcPts val="100"/>
              </a:spcBef>
            </a:pPr>
            <a:r>
              <a:rPr sz="2800" spc="-5" dirty="0">
                <a:cs typeface="Arial Black"/>
              </a:rPr>
              <a:t>Case </a:t>
            </a:r>
            <a:r>
              <a:rPr sz="2800" spc="-5" dirty="0"/>
              <a:t>Study – </a:t>
            </a:r>
            <a:r>
              <a:rPr lang="en-US" sz="2800" spc="-5" dirty="0"/>
              <a:t>Alkaline </a:t>
            </a:r>
            <a:r>
              <a:rPr lang="en-US" sz="2800" spc="-5" dirty="0" err="1"/>
              <a:t>Ozonation</a:t>
            </a:r>
            <a:r>
              <a:rPr lang="en-US" sz="2800" spc="-5" dirty="0"/>
              <a:t> Tests</a:t>
            </a:r>
            <a:br>
              <a:rPr lang="en-US" sz="2800" spc="-5" dirty="0"/>
            </a:br>
            <a:endParaRPr sz="2800" dirty="0">
              <a:cs typeface="Arial Black"/>
            </a:endParaRPr>
          </a:p>
        </p:txBody>
      </p:sp>
      <p:sp>
        <p:nvSpPr>
          <p:cNvPr id="2" name="Rectangle 1"/>
          <p:cNvSpPr/>
          <p:nvPr/>
        </p:nvSpPr>
        <p:spPr>
          <a:xfrm>
            <a:off x="367312" y="1305342"/>
            <a:ext cx="6490687" cy="40934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Treatment includes initial low pH (3 – 4) </a:t>
            </a:r>
            <a:r>
              <a:rPr kumimoji="0" lang="en-US" sz="2000" b="0" i="0" u="none" strike="noStrike" kern="1200" cap="none" spc="0" normalizeH="0" baseline="0" noProof="0" dirty="0" err="1">
                <a:ln>
                  <a:noFill/>
                </a:ln>
                <a:solidFill>
                  <a:srgbClr val="10577E"/>
                </a:solidFill>
                <a:effectLst/>
                <a:uLnTx/>
                <a:uFillTx/>
                <a:latin typeface="Georgia" panose="02040502050405020303" pitchFamily="18" charset="0"/>
              </a:rPr>
              <a:t>ozonation</a:t>
            </a: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 followed by alkaline pH adjustment with hydrogen peroxide </a:t>
            </a:r>
            <a:r>
              <a:rPr kumimoji="0" lang="en-US" sz="2000" b="0" i="0" u="none" strike="noStrike" kern="1200" cap="none" spc="0" normalizeH="0" baseline="0" noProof="0" dirty="0" err="1">
                <a:ln>
                  <a:noFill/>
                </a:ln>
                <a:solidFill>
                  <a:srgbClr val="10577E"/>
                </a:solidFill>
                <a:effectLst/>
                <a:uLnTx/>
                <a:uFillTx/>
                <a:latin typeface="Georgia" panose="02040502050405020303" pitchFamily="18" charset="0"/>
              </a:rPr>
              <a:t>ozonation</a:t>
            </a:r>
            <a:endParaRPr kumimoji="0" lang="en-US" sz="2000" b="0" i="0" u="none" strike="noStrike" kern="1200" cap="none" spc="0" normalizeH="0" baseline="0" noProof="0" dirty="0">
              <a:ln>
                <a:noFill/>
              </a:ln>
              <a:solidFill>
                <a:srgbClr val="10577E"/>
              </a:solidFill>
              <a:effectLst/>
              <a:uLnTx/>
              <a:uFillTx/>
              <a:latin typeface="Georgia" panose="02040502050405020303"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10577E"/>
              </a:solidFill>
              <a:effectLst/>
              <a:uLnTx/>
              <a:uFillTx/>
              <a:latin typeface="Georgia" panose="02040502050405020303"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PFOS and PFOA is non-detect after 1 hour of treatment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10577E"/>
              </a:solidFill>
              <a:effectLst/>
              <a:uLnTx/>
              <a:uFillTx/>
              <a:latin typeface="Georgia" panose="02040502050405020303"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Currently testing surfactant properties of PFAS and changing </a:t>
            </a:r>
            <a:r>
              <a:rPr kumimoji="0" lang="en-US" sz="2000" b="0" i="0" u="none" strike="noStrike" kern="1200" cap="none" spc="0" normalizeH="0" baseline="0" noProof="0" dirty="0" smtClean="0">
                <a:ln>
                  <a:noFill/>
                </a:ln>
                <a:solidFill>
                  <a:srgbClr val="10577E"/>
                </a:solidFill>
                <a:effectLst/>
                <a:uLnTx/>
                <a:uFillTx/>
                <a:latin typeface="Georgia" panose="02040502050405020303" pitchFamily="18" charset="0"/>
              </a:rPr>
              <a:t>pH that </a:t>
            </a: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may cause separation in the bench scale tests – Whole Bottle Analysis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10577E"/>
              </a:solidFill>
              <a:effectLst/>
              <a:uLnTx/>
              <a:uFillTx/>
              <a:latin typeface="Georgia" panose="02040502050405020303"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0577E"/>
                </a:solidFill>
                <a:effectLst/>
                <a:uLnTx/>
                <a:uFillTx/>
                <a:latin typeface="Georgia" panose="02040502050405020303" pitchFamily="18" charset="0"/>
              </a:rPr>
              <a:t>Follow-on testing will include spiked certified-PFAS free water</a:t>
            </a:r>
          </a:p>
        </p:txBody>
      </p:sp>
      <p:sp>
        <p:nvSpPr>
          <p:cNvPr id="5" name="Slide Number Placeholder 6">
            <a:extLst>
              <a:ext uri="{FF2B5EF4-FFF2-40B4-BE49-F238E27FC236}">
                <a16:creationId xmlns:a16="http://schemas.microsoft.com/office/drawing/2014/main" id="{375E1628-9AA3-4CC1-8C34-1A6FB383FE38}"/>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0761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28600" y="228600"/>
            <a:ext cx="8763000" cy="874598"/>
          </a:xfrm>
          <a:prstGeom prst="rect">
            <a:avLst/>
          </a:prstGeom>
        </p:spPr>
        <p:txBody>
          <a:bodyPr vert="horz" wrap="square" lIns="0" tIns="12700" rIns="0" bIns="0" rtlCol="0">
            <a:spAutoFit/>
          </a:bodyPr>
          <a:lstStyle/>
          <a:p>
            <a:pPr marL="12700">
              <a:lnSpc>
                <a:spcPct val="100000"/>
              </a:lnSpc>
              <a:spcBef>
                <a:spcPts val="100"/>
              </a:spcBef>
            </a:pPr>
            <a:r>
              <a:rPr sz="2800" spc="-5" dirty="0">
                <a:cs typeface="Arial Black"/>
              </a:rPr>
              <a:t>Case </a:t>
            </a:r>
            <a:r>
              <a:rPr sz="2800" spc="-5" dirty="0"/>
              <a:t>Study – </a:t>
            </a:r>
            <a:r>
              <a:rPr lang="en-US" sz="2800" spc="-5" dirty="0"/>
              <a:t>Michigan Groundwater 1 Alkaline </a:t>
            </a:r>
            <a:r>
              <a:rPr lang="en-US" sz="2800" spc="-5" dirty="0" err="1"/>
              <a:t>Ozonation</a:t>
            </a:r>
            <a:r>
              <a:rPr lang="en-US" sz="2800" spc="-5" dirty="0"/>
              <a:t> Tests</a:t>
            </a:r>
            <a:endParaRPr sz="2800" dirty="0">
              <a:cs typeface="Arial Black"/>
            </a:endParaRPr>
          </a:p>
        </p:txBody>
      </p:sp>
      <p:graphicFrame>
        <p:nvGraphicFramePr>
          <p:cNvPr id="5" name="Chart 4"/>
          <p:cNvGraphicFramePr>
            <a:graphicFrameLocks noGrp="1"/>
          </p:cNvGraphicFramePr>
          <p:nvPr>
            <p:extLst/>
          </p:nvPr>
        </p:nvGraphicFramePr>
        <p:xfrm>
          <a:off x="715105" y="1172750"/>
          <a:ext cx="7666895" cy="454224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6">
            <a:extLst>
              <a:ext uri="{FF2B5EF4-FFF2-40B4-BE49-F238E27FC236}">
                <a16:creationId xmlns:a16="http://schemas.microsoft.com/office/drawing/2014/main" id="{B7F88BFA-6436-421F-8F1B-1E16FE1C3A59}"/>
              </a:ext>
            </a:extLst>
          </p:cNvPr>
          <p:cNvSpPr txBox="1">
            <a:spLocks/>
          </p:cNvSpPr>
          <p:nvPr/>
        </p:nvSpPr>
        <p:spPr>
          <a:xfrm>
            <a:off x="4062235" y="6608064"/>
            <a:ext cx="702422" cy="2286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830" b="0" i="0" u="none" strike="noStrike" kern="1200" cap="none" spc="0" normalizeH="0" baseline="0" noProof="0" smtClean="0">
                <a:ln>
                  <a:noFill/>
                </a:ln>
                <a:solidFill>
                  <a:srgbClr val="10577E"/>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830" b="0" i="0" u="none" strike="noStrike" kern="1200" cap="none" spc="0" normalizeH="0" baseline="0" noProof="0" dirty="0">
              <a:ln>
                <a:noFill/>
              </a:ln>
              <a:solidFill>
                <a:srgbClr val="10577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1118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GHD Technology Studies</a:t>
            </a:r>
            <a:endParaRPr lang="en-US" dirty="0"/>
          </a:p>
        </p:txBody>
      </p:sp>
      <p:sp>
        <p:nvSpPr>
          <p:cNvPr id="3" name="Content Placeholder 2"/>
          <p:cNvSpPr>
            <a:spLocks noGrp="1"/>
          </p:cNvSpPr>
          <p:nvPr>
            <p:ph idx="1"/>
          </p:nvPr>
        </p:nvSpPr>
        <p:spPr>
          <a:xfrm>
            <a:off x="455613" y="1219200"/>
            <a:ext cx="8229600" cy="4657725"/>
          </a:xfrm>
        </p:spPr>
        <p:txBody>
          <a:bodyPr/>
          <a:lstStyle/>
          <a:p>
            <a:pPr marL="285750" indent="-285750">
              <a:buFont typeface="Arial" panose="020B0604020202020204" pitchFamily="34" charset="0"/>
              <a:buChar char="•"/>
            </a:pPr>
            <a:r>
              <a:rPr lang="en-US" sz="1800" dirty="0" smtClean="0"/>
              <a:t>Soil Washing - surfactants</a:t>
            </a:r>
          </a:p>
          <a:p>
            <a:pPr marL="285750" indent="-285750">
              <a:buFont typeface="Arial" panose="020B0604020202020204" pitchFamily="34" charset="0"/>
              <a:buChar char="•"/>
            </a:pPr>
            <a:r>
              <a:rPr lang="en-US" sz="1800" dirty="0" smtClean="0"/>
              <a:t>Electrochemical Treatment  - minimize cost &amp; formation of byproducts</a:t>
            </a:r>
          </a:p>
          <a:p>
            <a:pPr marL="285750" indent="-285750">
              <a:buFont typeface="Arial" panose="020B0604020202020204" pitchFamily="34" charset="0"/>
              <a:buChar char="•"/>
            </a:pPr>
            <a:r>
              <a:rPr lang="en-US" sz="1800" dirty="0" smtClean="0"/>
              <a:t>Adsorption – modified media for drinking water and high strength wastewater</a:t>
            </a:r>
          </a:p>
          <a:p>
            <a:pPr marL="285750" indent="-285750">
              <a:buFont typeface="Arial" panose="020B0604020202020204" pitchFamily="34" charset="0"/>
              <a:buChar char="•"/>
            </a:pPr>
            <a:r>
              <a:rPr lang="en-US" sz="1800" dirty="0" smtClean="0"/>
              <a:t>UV/Advanced oxidation  - treatment for various impacted water</a:t>
            </a:r>
          </a:p>
          <a:p>
            <a:pPr marL="285750" indent="-285750">
              <a:buFont typeface="Arial" panose="020B0604020202020204" pitchFamily="34" charset="0"/>
              <a:buChar char="•"/>
            </a:pPr>
            <a:r>
              <a:rPr lang="en-US" sz="1800" dirty="0" smtClean="0"/>
              <a:t>Soil/Concrete stabilization – reduce </a:t>
            </a:r>
            <a:r>
              <a:rPr lang="en-US" sz="1800" dirty="0" err="1" smtClean="0"/>
              <a:t>leachability</a:t>
            </a:r>
            <a:endParaRPr lang="en-US" sz="1800" dirty="0" smtClean="0"/>
          </a:p>
          <a:p>
            <a:pPr marL="285750" indent="-285750">
              <a:buFont typeface="Arial" panose="020B0604020202020204" pitchFamily="34" charset="0"/>
              <a:buChar char="•"/>
            </a:pPr>
            <a:r>
              <a:rPr lang="en-US" sz="1800" dirty="0" smtClean="0"/>
              <a:t>Structural coatings – reduce </a:t>
            </a:r>
            <a:r>
              <a:rPr lang="en-US" sz="1800" dirty="0" err="1" smtClean="0"/>
              <a:t>leachability</a:t>
            </a:r>
            <a:endParaRPr lang="en-US" sz="1800" dirty="0" smtClean="0"/>
          </a:p>
          <a:p>
            <a:pPr marL="285750" indent="-285750">
              <a:buFont typeface="Arial" panose="020B0604020202020204" pitchFamily="34" charset="0"/>
              <a:buChar char="•"/>
            </a:pPr>
            <a:r>
              <a:rPr lang="en-US" sz="1800" dirty="0" smtClean="0"/>
              <a:t>Designer Adsorption Materials</a:t>
            </a:r>
          </a:p>
          <a:p>
            <a:pPr marL="285750" indent="-285750">
              <a:buFont typeface="Arial" panose="020B0604020202020204" pitchFamily="34" charset="0"/>
              <a:buChar char="•"/>
            </a:pPr>
            <a:r>
              <a:rPr lang="en-US" sz="1800" dirty="0" smtClean="0"/>
              <a:t>Fate and Transport  - migration when comingled with other contaminants</a:t>
            </a:r>
          </a:p>
          <a:p>
            <a:pPr marL="285750" indent="-285750">
              <a:buFont typeface="Arial" panose="020B0604020202020204" pitchFamily="34" charset="0"/>
              <a:buChar char="•"/>
            </a:pPr>
            <a:r>
              <a:rPr lang="en-US" sz="1800" dirty="0" smtClean="0"/>
              <a:t>Landfill – impacts to soil and groundwater from landfills</a:t>
            </a:r>
          </a:p>
          <a:p>
            <a:pPr marL="285750" indent="-285750">
              <a:buFont typeface="Arial" panose="020B0604020202020204" pitchFamily="34" charset="0"/>
              <a:buChar char="•"/>
            </a:pPr>
            <a:r>
              <a:rPr lang="en-US" sz="1800" dirty="0" smtClean="0"/>
              <a:t>Landfill Gas – review thermal treatment technologies</a:t>
            </a:r>
          </a:p>
          <a:p>
            <a:pPr marL="285750" indent="-285750">
              <a:buFont typeface="Arial" panose="020B0604020202020204" pitchFamily="34" charset="0"/>
              <a:buChar char="•"/>
            </a:pPr>
            <a:r>
              <a:rPr lang="en-US" sz="1800" dirty="0" smtClean="0"/>
              <a:t>Coagulation technology – to remove PFAS from waste streams</a:t>
            </a:r>
          </a:p>
          <a:p>
            <a:pPr marL="285750" indent="-285750">
              <a:buFont typeface="Arial" panose="020B0604020202020204" pitchFamily="34" charset="0"/>
              <a:buChar char="•"/>
            </a:pPr>
            <a:r>
              <a:rPr lang="en-US" sz="1800" dirty="0" smtClean="0"/>
              <a:t>Thermal Treatment – evaluate byproducts, and waste stream management</a:t>
            </a:r>
            <a:endParaRPr lang="en-US" sz="1800"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9733826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Minute Updates</a:t>
            </a:r>
            <a:endParaRPr lang="en-US" dirty="0"/>
          </a:p>
        </p:txBody>
      </p:sp>
      <p:sp>
        <p:nvSpPr>
          <p:cNvPr id="3" name="Content Placeholder 2"/>
          <p:cNvSpPr>
            <a:spLocks noGrp="1"/>
          </p:cNvSpPr>
          <p:nvPr>
            <p:ph idx="1"/>
          </p:nvPr>
        </p:nvSpPr>
        <p:spPr>
          <a:noFill/>
          <a:ln>
            <a:noFill/>
          </a:ln>
        </p:spPr>
        <p:txBody>
          <a:bodyPr/>
          <a:lstStyle/>
          <a:p>
            <a:pPr marL="342900" indent="-342900">
              <a:buFont typeface="Arial" panose="020B0604020202020204" pitchFamily="34" charset="0"/>
              <a:buChar char="•"/>
            </a:pPr>
            <a:r>
              <a:rPr lang="en-US" dirty="0" smtClean="0"/>
              <a:t>VT published a study of PFAS background concentrations in soil</a:t>
            </a:r>
          </a:p>
          <a:p>
            <a:pPr marL="630238" lvl="1" indent="-342900">
              <a:buFont typeface="Courier New" panose="02070309020205020404" pitchFamily="49" charset="0"/>
              <a:buChar char="o"/>
            </a:pPr>
            <a:r>
              <a:rPr lang="en-US" dirty="0" smtClean="0"/>
              <a:t>The detected concentrations are greater that proposed cleanup standards, MA has indicated they will reevaluate their proposed numbers</a:t>
            </a:r>
          </a:p>
          <a:p>
            <a:pPr marL="342900" indent="-342900">
              <a:buFont typeface="Arial" panose="020B0604020202020204" pitchFamily="34" charset="0"/>
              <a:buChar char="•"/>
            </a:pPr>
            <a:r>
              <a:rPr lang="en-US" dirty="0" smtClean="0"/>
              <a:t>Home improvement stores (Lowes, Home Depot) are phasing out PFAS containing products, e.g. carpets.</a:t>
            </a:r>
          </a:p>
          <a:p>
            <a:pPr marL="342900" indent="-342900">
              <a:buFont typeface="Arial" panose="020B0604020202020204" pitchFamily="34" charset="0"/>
              <a:buChar char="•"/>
            </a:pPr>
            <a:r>
              <a:rPr lang="en-US" dirty="0" smtClean="0"/>
              <a:t>Investigative Documentary – </a:t>
            </a:r>
            <a:r>
              <a:rPr lang="en-US" sz="2400" b="1" i="1" dirty="0" smtClean="0">
                <a:blipFill>
                  <a:blip r:embed="rId2"/>
                  <a:stretch>
                    <a:fillRect/>
                  </a:stretch>
                </a:blipFill>
                <a:latin typeface="Arial Black" panose="020B0A04020102020204" pitchFamily="34" charset="0"/>
                <a:hlinkClick r:id="rId3"/>
              </a:rPr>
              <a:t>The Devil We Know 2018</a:t>
            </a:r>
            <a:endParaRPr lang="en-US" sz="2400" b="1" i="1" dirty="0" smtClean="0">
              <a:blipFill>
                <a:blip r:embed="rId2"/>
                <a:stretch>
                  <a:fillRect/>
                </a:stretch>
              </a:blipFill>
              <a:latin typeface="Arial Black" panose="020B0A04020102020204" pitchFamily="34" charset="0"/>
            </a:endParaRPr>
          </a:p>
          <a:p>
            <a:pPr marL="342900" indent="-342900">
              <a:buFont typeface="Arial" panose="020B0604020202020204" pitchFamily="34" charset="0"/>
              <a:buChar char="•"/>
            </a:pPr>
            <a:r>
              <a:rPr lang="en-US" i="1" dirty="0" smtClean="0"/>
              <a:t>Dark Waters </a:t>
            </a:r>
            <a:br>
              <a:rPr lang="en-US" i="1" dirty="0" smtClean="0"/>
            </a:br>
            <a:r>
              <a:rPr lang="en-US" sz="1800" dirty="0" smtClean="0"/>
              <a:t>starring Mark </a:t>
            </a:r>
            <a:r>
              <a:rPr lang="en-US" sz="1800" dirty="0" err="1" smtClean="0"/>
              <a:t>Ruffalo</a:t>
            </a:r>
            <a:r>
              <a:rPr lang="en-US" sz="1800" dirty="0" smtClean="0"/>
              <a:t> and Ann Hathaway</a:t>
            </a:r>
          </a:p>
          <a:p>
            <a:pPr lvl="1" indent="0">
              <a:buNone/>
            </a:pPr>
            <a:r>
              <a:rPr lang="en-US" dirty="0" smtClean="0"/>
              <a:t> opens </a:t>
            </a:r>
            <a:r>
              <a:rPr lang="en-US" dirty="0"/>
              <a:t>on Friday</a:t>
            </a:r>
            <a:br>
              <a:rPr lang="en-US" dirty="0"/>
            </a:b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47759870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0" y="857250"/>
            <a:ext cx="9144000" cy="5143500"/>
          </a:xfrm>
          <a:prstGeom prst="rect">
            <a:avLst/>
          </a:prstGeom>
          <a:solidFill>
            <a:srgbClr val="006DA3"/>
          </a:solidFill>
          <a:ln>
            <a:noFill/>
          </a:ln>
          <a:effectLst/>
          <a:extLst/>
        </p:spPr>
        <p:txBody>
          <a:bodyPr wrap="none" anchor="ctr"/>
          <a:lstStyle/>
          <a:p>
            <a:r>
              <a:rPr lang="en-AU" sz="1200" dirty="0">
                <a:solidFill>
                  <a:prstClr val="black"/>
                </a:solidFill>
              </a:rPr>
              <a:t>Q</a:t>
            </a:r>
          </a:p>
        </p:txBody>
      </p:sp>
      <p:grpSp>
        <p:nvGrpSpPr>
          <p:cNvPr id="2" name="Group 1"/>
          <p:cNvGrpSpPr/>
          <p:nvPr/>
        </p:nvGrpSpPr>
        <p:grpSpPr>
          <a:xfrm>
            <a:off x="0" y="857250"/>
            <a:ext cx="9144000" cy="5143500"/>
            <a:chOff x="1118005" y="317390"/>
            <a:chExt cx="12296739" cy="6858000"/>
          </a:xfrm>
        </p:grpSpPr>
        <p:sp>
          <p:nvSpPr>
            <p:cNvPr id="15" name="Rectangle 19"/>
            <p:cNvSpPr>
              <a:spLocks noChangeArrowheads="1"/>
            </p:cNvSpPr>
            <p:nvPr/>
          </p:nvSpPr>
          <p:spPr bwMode="white">
            <a:xfrm>
              <a:off x="1118005" y="317390"/>
              <a:ext cx="12296739"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200" dirty="0">
                <a:solidFill>
                  <a:prstClr val="black"/>
                </a:solidFill>
              </a:endParaRPr>
            </a:p>
          </p:txBody>
        </p:sp>
        <p:sp>
          <p:nvSpPr>
            <p:cNvPr id="16" name="Rectangle 20"/>
            <p:cNvSpPr>
              <a:spLocks noChangeArrowheads="1"/>
            </p:cNvSpPr>
            <p:nvPr/>
          </p:nvSpPr>
          <p:spPr bwMode="white">
            <a:xfrm>
              <a:off x="1118005" y="6984890"/>
              <a:ext cx="12296739"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200" dirty="0">
                <a:solidFill>
                  <a:prstClr val="black"/>
                </a:solidFill>
              </a:endParaRPr>
            </a:p>
          </p:txBody>
        </p:sp>
        <p:sp>
          <p:nvSpPr>
            <p:cNvPr id="17" name="Rectangle 21"/>
            <p:cNvSpPr>
              <a:spLocks noChangeArrowheads="1"/>
            </p:cNvSpPr>
            <p:nvPr/>
          </p:nvSpPr>
          <p:spPr bwMode="white">
            <a:xfrm rot="16200000">
              <a:off x="-2216095" y="3651490"/>
              <a:ext cx="6858000" cy="18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200" dirty="0">
                <a:solidFill>
                  <a:prstClr val="black"/>
                </a:solidFill>
              </a:endParaRPr>
            </a:p>
          </p:txBody>
        </p:sp>
        <p:sp>
          <p:nvSpPr>
            <p:cNvPr id="19" name="Rectangle 21"/>
            <p:cNvSpPr>
              <a:spLocks noChangeArrowheads="1"/>
            </p:cNvSpPr>
            <p:nvPr/>
          </p:nvSpPr>
          <p:spPr bwMode="white">
            <a:xfrm rot="16200000">
              <a:off x="9890844" y="3651490"/>
              <a:ext cx="6858000" cy="18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200" dirty="0">
                <a:solidFill>
                  <a:prstClr val="black"/>
                </a:solidFill>
              </a:endParaRPr>
            </a:p>
          </p:txBody>
        </p:sp>
      </p:grpSp>
      <p:sp>
        <p:nvSpPr>
          <p:cNvPr id="3" name="Title 2"/>
          <p:cNvSpPr>
            <a:spLocks noGrp="1"/>
          </p:cNvSpPr>
          <p:nvPr>
            <p:ph type="title"/>
          </p:nvPr>
        </p:nvSpPr>
        <p:spPr/>
        <p:txBody>
          <a:bodyPr/>
          <a:lstStyle/>
          <a:p>
            <a:pPr algn="ctr"/>
            <a:r>
              <a:rPr lang="en-US" dirty="0" smtClean="0"/>
              <a:t>Questions?</a:t>
            </a:r>
            <a:endParaRPr lang="en-US" dirty="0"/>
          </a:p>
        </p:txBody>
      </p:sp>
      <p:sp>
        <p:nvSpPr>
          <p:cNvPr id="4" name="Text Placeholder 3"/>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17630330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smtClean="0">
                <a:latin typeface="Arial Black" panose="020B0A04020102020204" pitchFamily="34" charset="0"/>
              </a:rPr>
              <a:t>What</a:t>
            </a:r>
            <a:r>
              <a:rPr lang="en-US" dirty="0" smtClean="0"/>
              <a:t> </a:t>
            </a:r>
            <a:r>
              <a:rPr lang="en-US" dirty="0" smtClean="0">
                <a:latin typeface="Arial" charset="0"/>
              </a:rPr>
              <a:t>are PFAS?</a:t>
            </a:r>
            <a:endParaRPr lang="en-US" dirty="0">
              <a:latin typeface="Arial" charset="0"/>
            </a:endParaRPr>
          </a:p>
        </p:txBody>
      </p:sp>
      <p:graphicFrame>
        <p:nvGraphicFramePr>
          <p:cNvPr id="6" name="Diagram 5"/>
          <p:cNvGraphicFramePr/>
          <p:nvPr>
            <p:extLst>
              <p:ext uri="{D42A27DB-BD31-4B8C-83A1-F6EECF244321}">
                <p14:modId xmlns:p14="http://schemas.microsoft.com/office/powerpoint/2010/main" val="625711177"/>
              </p:ext>
            </p:extLst>
          </p:nvPr>
        </p:nvGraphicFramePr>
        <p:xfrm>
          <a:off x="0" y="247335"/>
          <a:ext cx="9283700" cy="654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682474" y="1170472"/>
            <a:ext cx="2648482" cy="276999"/>
          </a:xfrm>
          <a:prstGeom prst="rect">
            <a:avLst/>
          </a:prstGeom>
          <a:solidFill>
            <a:schemeClr val="bg1"/>
          </a:solidFill>
          <a:ln>
            <a:solidFill>
              <a:srgbClr val="006DA3"/>
            </a:solidFill>
          </a:ln>
        </p:spPr>
        <p:txBody>
          <a:bodyPr wrap="none" rtlCol="0">
            <a:spAutoFit/>
          </a:bodyPr>
          <a:lstStyle/>
          <a:p>
            <a:r>
              <a:rPr lang="en-US" sz="1200" dirty="0"/>
              <a:t>Per- and Polyfluoroalkyl Substances</a:t>
            </a:r>
          </a:p>
        </p:txBody>
      </p:sp>
      <p:sp>
        <p:nvSpPr>
          <p:cNvPr id="8" name="TextBox 7"/>
          <p:cNvSpPr txBox="1"/>
          <p:nvPr/>
        </p:nvSpPr>
        <p:spPr>
          <a:xfrm>
            <a:off x="2921111" y="3973756"/>
            <a:ext cx="1522725" cy="276999"/>
          </a:xfrm>
          <a:prstGeom prst="rect">
            <a:avLst/>
          </a:prstGeom>
          <a:solidFill>
            <a:schemeClr val="bg1"/>
          </a:solidFill>
          <a:ln>
            <a:solidFill>
              <a:srgbClr val="006DA3"/>
            </a:solidFill>
          </a:ln>
        </p:spPr>
        <p:txBody>
          <a:bodyPr wrap="none" rtlCol="0">
            <a:spAutoFit/>
          </a:bodyPr>
          <a:lstStyle/>
          <a:p>
            <a:r>
              <a:rPr lang="en-US" sz="1200" dirty="0"/>
              <a:t>Perfluoroalkyl Acids</a:t>
            </a:r>
          </a:p>
        </p:txBody>
      </p:sp>
      <p:sp>
        <p:nvSpPr>
          <p:cNvPr id="9" name="TextBox 8"/>
          <p:cNvSpPr txBox="1"/>
          <p:nvPr/>
        </p:nvSpPr>
        <p:spPr>
          <a:xfrm>
            <a:off x="1593226" y="5365565"/>
            <a:ext cx="2194832" cy="276999"/>
          </a:xfrm>
          <a:prstGeom prst="rect">
            <a:avLst/>
          </a:prstGeom>
          <a:solidFill>
            <a:schemeClr val="bg1"/>
          </a:solidFill>
          <a:ln>
            <a:solidFill>
              <a:srgbClr val="006DA3"/>
            </a:solidFill>
          </a:ln>
        </p:spPr>
        <p:txBody>
          <a:bodyPr wrap="none" rtlCol="0">
            <a:spAutoFit/>
          </a:bodyPr>
          <a:lstStyle/>
          <a:p>
            <a:r>
              <a:rPr lang="en-US" sz="1200" dirty="0"/>
              <a:t>Perfluoroalkylcarboxylic acids</a:t>
            </a:r>
          </a:p>
        </p:txBody>
      </p:sp>
      <p:sp>
        <p:nvSpPr>
          <p:cNvPr id="10" name="TextBox 9"/>
          <p:cNvSpPr txBox="1"/>
          <p:nvPr/>
        </p:nvSpPr>
        <p:spPr>
          <a:xfrm>
            <a:off x="17564" y="3941032"/>
            <a:ext cx="2202847" cy="276999"/>
          </a:xfrm>
          <a:prstGeom prst="rect">
            <a:avLst/>
          </a:prstGeom>
          <a:solidFill>
            <a:schemeClr val="bg1"/>
          </a:solidFill>
          <a:ln>
            <a:solidFill>
              <a:srgbClr val="006DA3"/>
            </a:solidFill>
          </a:ln>
        </p:spPr>
        <p:txBody>
          <a:bodyPr wrap="none" rtlCol="0">
            <a:spAutoFit/>
          </a:bodyPr>
          <a:lstStyle/>
          <a:p>
            <a:r>
              <a:rPr lang="en-US" sz="1200" dirty="0"/>
              <a:t>Perfluoroalkane sulfonamides</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2394" y="5839485"/>
            <a:ext cx="1981643" cy="66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342" y="5642879"/>
            <a:ext cx="1637292" cy="60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0571" y="2676033"/>
            <a:ext cx="1980879" cy="528894"/>
          </a:xfrm>
          <a:prstGeom prst="rect">
            <a:avLst/>
          </a:prstGeom>
        </p:spPr>
      </p:pic>
      <p:sp>
        <p:nvSpPr>
          <p:cNvPr id="14" name="TextBox 13"/>
          <p:cNvSpPr txBox="1"/>
          <p:nvPr/>
        </p:nvSpPr>
        <p:spPr>
          <a:xfrm>
            <a:off x="4330355" y="5365564"/>
            <a:ext cx="2101857" cy="276999"/>
          </a:xfrm>
          <a:prstGeom prst="rect">
            <a:avLst/>
          </a:prstGeom>
          <a:solidFill>
            <a:schemeClr val="bg1"/>
          </a:solidFill>
          <a:ln>
            <a:solidFill>
              <a:srgbClr val="006DA3"/>
            </a:solidFill>
          </a:ln>
        </p:spPr>
        <p:txBody>
          <a:bodyPr wrap="none" rtlCol="0">
            <a:spAutoFit/>
          </a:bodyPr>
          <a:lstStyle/>
          <a:p>
            <a:r>
              <a:rPr lang="en-US" sz="1200" dirty="0"/>
              <a:t>Perfluorinated sulfonic acids</a:t>
            </a:r>
          </a:p>
        </p:txBody>
      </p:sp>
    </p:spTree>
    <p:extLst>
      <p:ext uri="{BB962C8B-B14F-4D97-AF65-F5344CB8AC3E}">
        <p14:creationId xmlns:p14="http://schemas.microsoft.com/office/powerpoint/2010/main" val="24167805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1" y="-1"/>
            <a:ext cx="9144001" cy="6858001"/>
          </a:xfrm>
          <a:prstGeom prst="rect">
            <a:avLst/>
          </a:prstGeom>
          <a:solidFill>
            <a:srgbClr val="006DA3"/>
          </a:solidFill>
          <a:ln>
            <a:noFill/>
          </a:ln>
          <a:effectLst/>
          <a:extLst/>
        </p:spPr>
        <p:txBody>
          <a:bodyPr wrap="none" anchor="ctr"/>
          <a:lstStyle/>
          <a:p>
            <a:endParaRPr lang="en-US" dirty="0"/>
          </a:p>
        </p:txBody>
      </p:sp>
      <p:grpSp>
        <p:nvGrpSpPr>
          <p:cNvPr id="266243" name="Group 3"/>
          <p:cNvGrpSpPr>
            <a:grpSpLocks/>
          </p:cNvGrpSpPr>
          <p:nvPr/>
        </p:nvGrpSpPr>
        <p:grpSpPr bwMode="auto">
          <a:xfrm>
            <a:off x="0" y="0"/>
            <a:ext cx="9144000" cy="6858000"/>
            <a:chOff x="0" y="0"/>
            <a:chExt cx="5760" cy="4320"/>
          </a:xfrm>
        </p:grpSpPr>
        <p:sp>
          <p:nvSpPr>
            <p:cNvPr id="266244" name="Rectangle 4"/>
            <p:cNvSpPr>
              <a:spLocks noChangeArrowheads="1"/>
            </p:cNvSpPr>
            <p:nvPr/>
          </p:nvSpPr>
          <p:spPr bwMode="white">
            <a:xfrm>
              <a:off x="0" y="0"/>
              <a:ext cx="5760"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245" name="Rectangle 5"/>
            <p:cNvSpPr>
              <a:spLocks noChangeArrowheads="1"/>
            </p:cNvSpPr>
            <p:nvPr/>
          </p:nvSpPr>
          <p:spPr bwMode="white">
            <a:xfrm>
              <a:off x="0" y="4200"/>
              <a:ext cx="5760"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246" name="Rectangle 6"/>
            <p:cNvSpPr>
              <a:spLocks noChangeArrowheads="1"/>
            </p:cNvSpPr>
            <p:nvPr/>
          </p:nvSpPr>
          <p:spPr bwMode="white">
            <a:xfrm rot="-5400000">
              <a:off x="-2100" y="2100"/>
              <a:ext cx="4320"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247" name="Rectangle 7"/>
            <p:cNvSpPr>
              <a:spLocks noChangeArrowheads="1"/>
            </p:cNvSpPr>
            <p:nvPr/>
          </p:nvSpPr>
          <p:spPr bwMode="white">
            <a:xfrm rot="-5400000">
              <a:off x="3540" y="2100"/>
              <a:ext cx="4320"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6257" name="Text Box 17"/>
          <p:cNvSpPr txBox="1">
            <a:spLocks noChangeArrowheads="1"/>
          </p:cNvSpPr>
          <p:nvPr/>
        </p:nvSpPr>
        <p:spPr bwMode="auto">
          <a:xfrm>
            <a:off x="188913" y="5129213"/>
            <a:ext cx="8755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smtClean="0">
                <a:solidFill>
                  <a:schemeClr val="bg1"/>
                </a:solidFill>
                <a:latin typeface="Arial Black" pitchFamily="34" charset="0"/>
              </a:rPr>
              <a:t>www.ghd.com</a:t>
            </a:r>
            <a:endParaRPr lang="en-US" sz="2800" dirty="0">
              <a:solidFill>
                <a:schemeClr val="bg1"/>
              </a:solidFill>
              <a:latin typeface="Arial Black"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187" y="2624720"/>
            <a:ext cx="1022515" cy="1005888"/>
          </a:xfrm>
          <a:prstGeom prst="rect">
            <a:avLst/>
          </a:prstGeom>
        </p:spPr>
      </p:pic>
    </p:spTree>
    <p:extLst>
      <p:ext uri="{BB962C8B-B14F-4D97-AF65-F5344CB8AC3E}">
        <p14:creationId xmlns:p14="http://schemas.microsoft.com/office/powerpoint/2010/main" val="34841737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What</a:t>
            </a:r>
            <a:r>
              <a:rPr lang="en-US" dirty="0" smtClean="0"/>
              <a:t> </a:t>
            </a:r>
            <a:r>
              <a:rPr lang="en-US" dirty="0" smtClean="0">
                <a:latin typeface="Arial" charset="0"/>
              </a:rPr>
              <a:t>are PFAS?</a:t>
            </a:r>
            <a:endParaRPr lang="en-US" dirty="0">
              <a:latin typeface="Arial" charset="0"/>
            </a:endParaRPr>
          </a:p>
        </p:txBody>
      </p:sp>
      <p:sp>
        <p:nvSpPr>
          <p:cNvPr id="111625" name="Rectangle 9"/>
          <p:cNvSpPr>
            <a:spLocks noGrp="1" noChangeArrowheads="1"/>
          </p:cNvSpPr>
          <p:nvPr>
            <p:ph idx="1"/>
          </p:nvPr>
        </p:nvSpPr>
        <p:spPr>
          <a:xfrm>
            <a:off x="455613" y="1909763"/>
            <a:ext cx="8229600" cy="2455862"/>
          </a:xfrm>
        </p:spPr>
        <p:txBody>
          <a:bodyPr/>
          <a:lstStyle/>
          <a:p>
            <a:pPr marL="285737" indent="-285737">
              <a:buFont typeface="Arial" panose="020B0604020202020204" pitchFamily="34" charset="0"/>
              <a:buChar char="•"/>
            </a:pPr>
            <a:r>
              <a:rPr lang="en-US" dirty="0"/>
              <a:t>Large class </a:t>
            </a:r>
            <a:r>
              <a:rPr lang="en-US" dirty="0" smtClean="0"/>
              <a:t>(5,000</a:t>
            </a:r>
            <a:r>
              <a:rPr lang="en-US" dirty="0"/>
              <a:t>+) of anthropogenic compounds</a:t>
            </a:r>
          </a:p>
          <a:p>
            <a:pPr marL="285737" indent="-285737">
              <a:buFont typeface="Arial" panose="020B0604020202020204" pitchFamily="34" charset="0"/>
              <a:buChar char="•"/>
            </a:pPr>
            <a:r>
              <a:rPr lang="en-CA" dirty="0"/>
              <a:t>Commercial analytical methods detect ~</a:t>
            </a:r>
            <a:r>
              <a:rPr lang="en-CA" dirty="0" smtClean="0"/>
              <a:t>24 </a:t>
            </a:r>
            <a:r>
              <a:rPr lang="en-CA" dirty="0"/>
              <a:t>PFAS </a:t>
            </a:r>
          </a:p>
          <a:p>
            <a:pPr marL="285737" indent="-285737">
              <a:buFont typeface="Arial" panose="020B0604020202020204" pitchFamily="34" charset="0"/>
              <a:buChar char="•"/>
            </a:pPr>
            <a:r>
              <a:rPr lang="en-CA" dirty="0"/>
              <a:t>Tail - carbon chain with fluorine substituting some/all of the hydrogens on the chain  (hydrophobic and </a:t>
            </a:r>
            <a:r>
              <a:rPr lang="en-CA" dirty="0" err="1"/>
              <a:t>oleophobic</a:t>
            </a:r>
            <a:r>
              <a:rPr lang="en-CA" dirty="0"/>
              <a:t>)</a:t>
            </a:r>
          </a:p>
          <a:p>
            <a:pPr marL="285737" indent="-285737">
              <a:buFont typeface="Arial" panose="020B0604020202020204" pitchFamily="34" charset="0"/>
              <a:buChar char="•"/>
            </a:pPr>
            <a:r>
              <a:rPr lang="en-CA" dirty="0"/>
              <a:t>Head – Polar functional group (hydrophilic)</a:t>
            </a:r>
          </a:p>
          <a:p>
            <a:pPr marL="285737" indent="-285737">
              <a:buFont typeface="Arial" panose="020B0604020202020204" pitchFamily="34" charset="0"/>
              <a:buChar char="•"/>
            </a:pPr>
            <a:r>
              <a:rPr lang="en-AU" dirty="0">
                <a:solidFill>
                  <a:srgbClr val="000000"/>
                </a:solidFill>
              </a:rPr>
              <a:t>Unique surface active properties – leads to partitioning at interfaces </a:t>
            </a:r>
            <a:r>
              <a:rPr lang="en-AU" dirty="0" smtClean="0">
                <a:solidFill>
                  <a:srgbClr val="000000"/>
                </a:solidFill>
              </a:rPr>
              <a:t>(e.g., soil/water, water/air, water/NAPL)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11" y="4365625"/>
            <a:ext cx="5761604" cy="2068707"/>
          </a:xfrm>
          <a:prstGeom prst="rect">
            <a:avLst/>
          </a:prstGeom>
        </p:spPr>
      </p:pic>
    </p:spTree>
    <p:extLst>
      <p:ext uri="{BB962C8B-B14F-4D97-AF65-F5344CB8AC3E}">
        <p14:creationId xmlns:p14="http://schemas.microsoft.com/office/powerpoint/2010/main" val="34736660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Rectangle 8"/>
          <p:cNvSpPr>
            <a:spLocks noGrp="1" noChangeArrowheads="1"/>
          </p:cNvSpPr>
          <p:nvPr>
            <p:ph type="title"/>
          </p:nvPr>
        </p:nvSpPr>
        <p:spPr/>
        <p:txBody>
          <a:bodyPr/>
          <a:lstStyle/>
          <a:p>
            <a:r>
              <a:rPr lang="en-US" dirty="0" smtClean="0">
                <a:latin typeface="Arial Black" panose="020B0A04020102020204" pitchFamily="34" charset="0"/>
              </a:rPr>
              <a:t>Per-PFAS</a:t>
            </a:r>
            <a:r>
              <a:rPr lang="en-US" dirty="0" smtClean="0"/>
              <a:t> </a:t>
            </a:r>
            <a:r>
              <a:rPr lang="en-US" dirty="0" smtClean="0">
                <a:latin typeface="Arial" charset="0"/>
              </a:rPr>
              <a:t>versus Poly-PFAS</a:t>
            </a:r>
            <a:endParaRPr lang="en-US" dirty="0">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0141367"/>
              </p:ext>
            </p:extLst>
          </p:nvPr>
        </p:nvGraphicFramePr>
        <p:xfrm>
          <a:off x="63035" y="1427627"/>
          <a:ext cx="9020242" cy="4411183"/>
        </p:xfrm>
        <a:graphic>
          <a:graphicData uri="http://schemas.openxmlformats.org/drawingml/2006/table">
            <a:tbl>
              <a:tblPr firstRow="1" bandRow="1">
                <a:tableStyleId>{5C22544A-7EE6-4342-B048-85BDC9FD1C3A}</a:tableStyleId>
              </a:tblPr>
              <a:tblGrid>
                <a:gridCol w="4510121">
                  <a:extLst>
                    <a:ext uri="{9D8B030D-6E8A-4147-A177-3AD203B41FA5}">
                      <a16:colId xmlns:a16="http://schemas.microsoft.com/office/drawing/2014/main" val="1943161692"/>
                    </a:ext>
                  </a:extLst>
                </a:gridCol>
                <a:gridCol w="4510121">
                  <a:extLst>
                    <a:ext uri="{9D8B030D-6E8A-4147-A177-3AD203B41FA5}">
                      <a16:colId xmlns:a16="http://schemas.microsoft.com/office/drawing/2014/main" val="2413519339"/>
                    </a:ext>
                  </a:extLst>
                </a:gridCol>
              </a:tblGrid>
              <a:tr h="630169">
                <a:tc>
                  <a:txBody>
                    <a:bodyPr/>
                    <a:lstStyle/>
                    <a:p>
                      <a:pPr algn="ctr"/>
                      <a:r>
                        <a:rPr lang="en-US" sz="1800" b="1" dirty="0" smtClean="0"/>
                        <a:t>Per-PFAS</a:t>
                      </a:r>
                      <a:endParaRPr lang="en-US" sz="1800" b="1" dirty="0"/>
                    </a:p>
                  </a:txBody>
                  <a:tcPr/>
                </a:tc>
                <a:tc>
                  <a:txBody>
                    <a:bodyPr/>
                    <a:lstStyle/>
                    <a:p>
                      <a:pPr algn="ctr"/>
                      <a:r>
                        <a:rPr lang="en-US" sz="1800" b="1" dirty="0" smtClean="0"/>
                        <a:t>Poly-PFAS</a:t>
                      </a:r>
                      <a:endParaRPr lang="en-US" sz="1800" b="1" dirty="0"/>
                    </a:p>
                  </a:txBody>
                  <a:tcPr/>
                </a:tc>
                <a:extLst>
                  <a:ext uri="{0D108BD9-81ED-4DB2-BD59-A6C34878D82A}">
                    <a16:rowId xmlns:a16="http://schemas.microsoft.com/office/drawing/2014/main" val="1947752226"/>
                  </a:ext>
                </a:extLst>
              </a:tr>
              <a:tr h="630169">
                <a:tc>
                  <a:txBody>
                    <a:bodyPr/>
                    <a:lstStyle/>
                    <a:p>
                      <a:pPr algn="ctr"/>
                      <a:r>
                        <a:rPr lang="en-US" sz="1800" dirty="0" smtClean="0"/>
                        <a:t>Fully fluorinated</a:t>
                      </a:r>
                      <a:endParaRPr lang="en-US" sz="1800" dirty="0"/>
                    </a:p>
                  </a:txBody>
                  <a:tcPr/>
                </a:tc>
                <a:tc>
                  <a:txBody>
                    <a:bodyPr/>
                    <a:lstStyle/>
                    <a:p>
                      <a:pPr algn="ctr"/>
                      <a:r>
                        <a:rPr lang="en-US" sz="1800" dirty="0" smtClean="0"/>
                        <a:t>Not fully fluorinated</a:t>
                      </a:r>
                      <a:endParaRPr lang="en-US" sz="1800" dirty="0"/>
                    </a:p>
                  </a:txBody>
                  <a:tcPr/>
                </a:tc>
                <a:extLst>
                  <a:ext uri="{0D108BD9-81ED-4DB2-BD59-A6C34878D82A}">
                    <a16:rowId xmlns:a16="http://schemas.microsoft.com/office/drawing/2014/main" val="162576526"/>
                  </a:ext>
                </a:extLst>
              </a:tr>
              <a:tr h="630169">
                <a:tc>
                  <a:txBody>
                    <a:bodyPr/>
                    <a:lstStyle/>
                    <a:p>
                      <a:pPr algn="ctr"/>
                      <a:r>
                        <a:rPr lang="en-US" sz="1800" dirty="0" smtClean="0"/>
                        <a:t>Strong C-F bond</a:t>
                      </a:r>
                      <a:endParaRPr lang="en-US" sz="1800" dirty="0"/>
                    </a:p>
                  </a:txBody>
                  <a:tcPr/>
                </a:tc>
                <a:tc>
                  <a:txBody>
                    <a:bodyPr/>
                    <a:lstStyle/>
                    <a:p>
                      <a:pPr algn="ctr"/>
                      <a:r>
                        <a:rPr lang="en-US" sz="1800" dirty="0" smtClean="0"/>
                        <a:t>Creates a</a:t>
                      </a:r>
                      <a:r>
                        <a:rPr lang="en-US" sz="1800" baseline="0" dirty="0" smtClean="0"/>
                        <a:t> “weak link”</a:t>
                      </a:r>
                      <a:endParaRPr lang="en-US" sz="1800" dirty="0"/>
                    </a:p>
                  </a:txBody>
                  <a:tcPr/>
                </a:tc>
                <a:extLst>
                  <a:ext uri="{0D108BD9-81ED-4DB2-BD59-A6C34878D82A}">
                    <a16:rowId xmlns:a16="http://schemas.microsoft.com/office/drawing/2014/main" val="393913941"/>
                  </a:ext>
                </a:extLst>
              </a:tr>
              <a:tr h="630169">
                <a:tc>
                  <a:txBody>
                    <a:bodyPr/>
                    <a:lstStyle/>
                    <a:p>
                      <a:pPr algn="ctr"/>
                      <a:r>
                        <a:rPr lang="en-US" sz="1800" dirty="0" smtClean="0"/>
                        <a:t>Difficult to degrade</a:t>
                      </a:r>
                      <a:endParaRPr lang="en-US" sz="1800" dirty="0"/>
                    </a:p>
                  </a:txBody>
                  <a:tcPr/>
                </a:tc>
                <a:tc>
                  <a:txBody>
                    <a:bodyPr/>
                    <a:lstStyle/>
                    <a:p>
                      <a:pPr algn="ctr"/>
                      <a:r>
                        <a:rPr lang="en-US" sz="1800" dirty="0" smtClean="0"/>
                        <a:t>Can be transformed into Per-PFAS</a:t>
                      </a:r>
                      <a:endParaRPr lang="en-US" sz="1800" dirty="0"/>
                    </a:p>
                  </a:txBody>
                  <a:tcPr/>
                </a:tc>
                <a:extLst>
                  <a:ext uri="{0D108BD9-81ED-4DB2-BD59-A6C34878D82A}">
                    <a16:rowId xmlns:a16="http://schemas.microsoft.com/office/drawing/2014/main" val="3358410119"/>
                  </a:ext>
                </a:extLst>
              </a:tr>
              <a:tr h="630169">
                <a:tc>
                  <a:txBody>
                    <a:bodyPr/>
                    <a:lstStyle/>
                    <a:p>
                      <a:pPr algn="ctr"/>
                      <a:r>
                        <a:rPr lang="en-US" sz="1800" dirty="0" smtClean="0">
                          <a:solidFill>
                            <a:srgbClr val="FF0000"/>
                          </a:solidFill>
                        </a:rPr>
                        <a:t>High</a:t>
                      </a:r>
                      <a:r>
                        <a:rPr lang="en-US" sz="1800" dirty="0" smtClean="0"/>
                        <a:t> water solubility</a:t>
                      </a:r>
                      <a:endParaRPr lang="en-US" sz="1800" dirty="0"/>
                    </a:p>
                  </a:txBody>
                  <a:tcPr/>
                </a:tc>
                <a:tc>
                  <a:txBody>
                    <a:bodyPr/>
                    <a:lstStyle/>
                    <a:p>
                      <a:pPr algn="ctr"/>
                      <a:r>
                        <a:rPr lang="en-US" sz="1800" dirty="0" smtClean="0">
                          <a:solidFill>
                            <a:srgbClr val="00B050"/>
                          </a:solidFill>
                        </a:rPr>
                        <a:t>Low</a:t>
                      </a:r>
                      <a:r>
                        <a:rPr lang="en-US" sz="1800" dirty="0" smtClean="0"/>
                        <a:t> water solubility</a:t>
                      </a:r>
                      <a:endParaRPr lang="en-US" sz="1800" dirty="0"/>
                    </a:p>
                  </a:txBody>
                  <a:tcPr/>
                </a:tc>
                <a:extLst>
                  <a:ext uri="{0D108BD9-81ED-4DB2-BD59-A6C34878D82A}">
                    <a16:rowId xmlns:a16="http://schemas.microsoft.com/office/drawing/2014/main" val="3664328478"/>
                  </a:ext>
                </a:extLst>
              </a:tr>
              <a:tr h="630169">
                <a:tc>
                  <a:txBody>
                    <a:bodyPr/>
                    <a:lstStyle/>
                    <a:p>
                      <a:pPr algn="ctr"/>
                      <a:r>
                        <a:rPr lang="en-US" sz="1800" dirty="0" smtClean="0">
                          <a:solidFill>
                            <a:srgbClr val="00B050"/>
                          </a:solidFill>
                        </a:rPr>
                        <a:t>Low</a:t>
                      </a:r>
                      <a:r>
                        <a:rPr lang="en-US" sz="1800" dirty="0" smtClean="0"/>
                        <a:t> volatility</a:t>
                      </a:r>
                      <a:endParaRPr lang="en-US" sz="1800" dirty="0"/>
                    </a:p>
                  </a:txBody>
                  <a:tcPr/>
                </a:tc>
                <a:tc>
                  <a:txBody>
                    <a:bodyPr/>
                    <a:lstStyle/>
                    <a:p>
                      <a:pPr algn="ctr"/>
                      <a:r>
                        <a:rPr lang="en-US" sz="1800" dirty="0" smtClean="0">
                          <a:solidFill>
                            <a:srgbClr val="FF0000"/>
                          </a:solidFill>
                        </a:rPr>
                        <a:t>High</a:t>
                      </a:r>
                      <a:r>
                        <a:rPr lang="en-US" sz="1800" dirty="0" smtClean="0"/>
                        <a:t> volatility</a:t>
                      </a:r>
                      <a:endParaRPr lang="en-US" sz="1800" dirty="0"/>
                    </a:p>
                  </a:txBody>
                  <a:tcPr/>
                </a:tc>
                <a:extLst>
                  <a:ext uri="{0D108BD9-81ED-4DB2-BD59-A6C34878D82A}">
                    <a16:rowId xmlns:a16="http://schemas.microsoft.com/office/drawing/2014/main" val="2295633620"/>
                  </a:ext>
                </a:extLst>
              </a:tr>
              <a:tr h="630169">
                <a:tc>
                  <a:txBody>
                    <a:bodyPr/>
                    <a:lstStyle/>
                    <a:p>
                      <a:pPr algn="ctr"/>
                      <a:r>
                        <a:rPr lang="en-US" sz="1800" dirty="0" smtClean="0"/>
                        <a:t>Transported</a:t>
                      </a:r>
                      <a:r>
                        <a:rPr lang="en-US" sz="1800" baseline="0" dirty="0" smtClean="0"/>
                        <a:t> in surface &amp; groundwater</a:t>
                      </a:r>
                      <a:endParaRPr lang="en-US" sz="1800" dirty="0"/>
                    </a:p>
                  </a:txBody>
                  <a:tcPr/>
                </a:tc>
                <a:tc>
                  <a:txBody>
                    <a:bodyPr/>
                    <a:lstStyle/>
                    <a:p>
                      <a:pPr algn="ctr"/>
                      <a:r>
                        <a:rPr lang="en-US" sz="1800" dirty="0" smtClean="0"/>
                        <a:t>Transported in atmosphere</a:t>
                      </a:r>
                      <a:endParaRPr lang="en-US" sz="1800" dirty="0"/>
                    </a:p>
                  </a:txBody>
                  <a:tcPr/>
                </a:tc>
                <a:extLst>
                  <a:ext uri="{0D108BD9-81ED-4DB2-BD59-A6C34878D82A}">
                    <a16:rowId xmlns:a16="http://schemas.microsoft.com/office/drawing/2014/main" val="2052149178"/>
                  </a:ext>
                </a:extLst>
              </a:tr>
            </a:tbl>
          </a:graphicData>
        </a:graphic>
      </p:graphicFrame>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715" y="5920795"/>
            <a:ext cx="2026840" cy="74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091" y="5930743"/>
            <a:ext cx="2763193" cy="737772"/>
          </a:xfrm>
          <a:prstGeom prst="rect">
            <a:avLst/>
          </a:prstGeom>
        </p:spPr>
      </p:pic>
      <p:sp>
        <p:nvSpPr>
          <p:cNvPr id="12" name="Oval 11"/>
          <p:cNvSpPr/>
          <p:nvPr/>
        </p:nvSpPr>
        <p:spPr>
          <a:xfrm>
            <a:off x="7402109" y="6105549"/>
            <a:ext cx="473405" cy="4919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4863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randed Template">
  <a:themeElements>
    <a:clrScheme name="GHD">
      <a:dk1>
        <a:sysClr val="windowText" lastClr="000000"/>
      </a:dk1>
      <a:lt1>
        <a:sysClr val="window" lastClr="FFFFFF"/>
      </a:lt1>
      <a:dk2>
        <a:srgbClr val="000000"/>
      </a:dk2>
      <a:lt2>
        <a:srgbClr val="EEECE1"/>
      </a:lt2>
      <a:accent1>
        <a:srgbClr val="0065A4"/>
      </a:accent1>
      <a:accent2>
        <a:srgbClr val="A7A9AC"/>
      </a:accent2>
      <a:accent3>
        <a:srgbClr val="8DC63F"/>
      </a:accent3>
      <a:accent4>
        <a:srgbClr val="E50E63"/>
      </a:accent4>
      <a:accent5>
        <a:srgbClr val="FFD200"/>
      </a:accent5>
      <a:accent6>
        <a:srgbClr val="749FCB"/>
      </a:accent6>
      <a:hlink>
        <a:srgbClr val="D1D2D4"/>
      </a:hlink>
      <a:folHlink>
        <a:srgbClr val="F095A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all picture master 1">
        <a:dk1>
          <a:srgbClr val="000000"/>
        </a:dk1>
        <a:lt1>
          <a:srgbClr val="FFFFFF"/>
        </a:lt1>
        <a:dk2>
          <a:srgbClr val="000000"/>
        </a:dk2>
        <a:lt2>
          <a:srgbClr val="808080"/>
        </a:lt2>
        <a:accent1>
          <a:srgbClr val="0065A4"/>
        </a:accent1>
        <a:accent2>
          <a:srgbClr val="8DC63F"/>
        </a:accent2>
        <a:accent3>
          <a:srgbClr val="FFFFFF"/>
        </a:accent3>
        <a:accent4>
          <a:srgbClr val="000000"/>
        </a:accent4>
        <a:accent5>
          <a:srgbClr val="AAB8CF"/>
        </a:accent5>
        <a:accent6>
          <a:srgbClr val="7FB338"/>
        </a:accent6>
        <a:hlink>
          <a:srgbClr val="E50E63"/>
        </a:hlink>
        <a:folHlink>
          <a:srgbClr val="FFDE40"/>
        </a:folHlink>
      </a:clrScheme>
      <a:clrMap bg1="lt1" tx1="dk1" bg2="lt2" tx2="dk2" accent1="accent1" accent2="accent2" accent3="accent3" accent4="accent4" accent5="accent5" accent6="accent6" hlink="hlink" folHlink="folHlink"/>
    </a:extraClrScheme>
    <a:extraClrScheme>
      <a:clrScheme name="sma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clrMap bg1="lt1" tx1="dk1" bg2="lt2" tx2="dk2" accent1="accent1" accent2="accent2" accent3="accent3" accent4="accent4" accent5="accent5" accent6="accent6" hlink="hlink" folHlink="folHlink"/>
    </a:extraClrScheme>
    <a:extraClrScheme>
      <a:clrScheme name="small picture master 3">
        <a:dk1>
          <a:srgbClr val="000000"/>
        </a:dk1>
        <a:lt1>
          <a:srgbClr val="FFFFFF"/>
        </a:lt1>
        <a:dk2>
          <a:srgbClr val="000000"/>
        </a:dk2>
        <a:lt2>
          <a:srgbClr val="808080"/>
        </a:lt2>
        <a:accent1>
          <a:srgbClr val="A7A9AC"/>
        </a:accent1>
        <a:accent2>
          <a:srgbClr val="C0C9CA"/>
        </a:accent2>
        <a:accent3>
          <a:srgbClr val="FFFFFF"/>
        </a:accent3>
        <a:accent4>
          <a:srgbClr val="000000"/>
        </a:accent4>
        <a:accent5>
          <a:srgbClr val="D0D1D2"/>
        </a:accent5>
        <a:accent6>
          <a:srgbClr val="AEB6B7"/>
        </a:accent6>
        <a:hlink>
          <a:srgbClr val="D1D2D4"/>
        </a:hlink>
        <a:folHlink>
          <a:srgbClr val="E7E7E8"/>
        </a:folHlink>
      </a:clrScheme>
      <a:clrMap bg1="lt1" tx1="dk1" bg2="lt2" tx2="dk2" accent1="accent1" accent2="accent2" accent3="accent3" accent4="accent4" accent5="accent5" accent6="accent6" hlink="hlink" folHlink="folHlink"/>
    </a:extraClrScheme>
    <a:extraClrScheme>
      <a:clrScheme name="small picture master 4">
        <a:dk1>
          <a:srgbClr val="000000"/>
        </a:dk1>
        <a:lt1>
          <a:srgbClr val="FFFFFF"/>
        </a:lt1>
        <a:dk2>
          <a:srgbClr val="000000"/>
        </a:dk2>
        <a:lt2>
          <a:srgbClr val="808080"/>
        </a:lt2>
        <a:accent1>
          <a:srgbClr val="8DC63F"/>
        </a:accent1>
        <a:accent2>
          <a:srgbClr val="A9D56F"/>
        </a:accent2>
        <a:accent3>
          <a:srgbClr val="FFFFFF"/>
        </a:accent3>
        <a:accent4>
          <a:srgbClr val="000000"/>
        </a:accent4>
        <a:accent5>
          <a:srgbClr val="C5DFAF"/>
        </a:accent5>
        <a:accent6>
          <a:srgbClr val="99C164"/>
        </a:accent6>
        <a:hlink>
          <a:srgbClr val="C6E39F"/>
        </a:hlink>
        <a:folHlink>
          <a:srgbClr val="E2F1CF"/>
        </a:folHlink>
      </a:clrScheme>
      <a:clrMap bg1="lt1" tx1="dk1" bg2="lt2" tx2="dk2" accent1="accent1" accent2="accent2" accent3="accent3" accent4="accent4" accent5="accent5" accent6="accent6" hlink="hlink" folHlink="folHlink"/>
    </a:extraClrScheme>
    <a:extraClrScheme>
      <a:clrScheme name="small picture master 5">
        <a:dk1>
          <a:srgbClr val="000000"/>
        </a:dk1>
        <a:lt1>
          <a:srgbClr val="FFFFFF"/>
        </a:lt1>
        <a:dk2>
          <a:srgbClr val="000000"/>
        </a:dk2>
        <a:lt2>
          <a:srgbClr val="808080"/>
        </a:lt2>
        <a:accent1>
          <a:srgbClr val="E50E63"/>
        </a:accent1>
        <a:accent2>
          <a:srgbClr val="EB4A8A"/>
        </a:accent2>
        <a:accent3>
          <a:srgbClr val="FFFFFF"/>
        </a:accent3>
        <a:accent4>
          <a:srgbClr val="000000"/>
        </a:accent4>
        <a:accent5>
          <a:srgbClr val="F0AAB7"/>
        </a:accent5>
        <a:accent6>
          <a:srgbClr val="D5427D"/>
        </a:accent6>
        <a:hlink>
          <a:srgbClr val="F095A2"/>
        </a:hlink>
        <a:folHlink>
          <a:srgbClr val="F8C3D8"/>
        </a:folHlink>
      </a:clrScheme>
      <a:clrMap bg1="lt1" tx1="dk1" bg2="lt2" tx2="dk2" accent1="accent1" accent2="accent2" accent3="accent3" accent4="accent4" accent5="accent5" accent6="accent6" hlink="hlink" folHlink="folHlink"/>
    </a:extraClrScheme>
    <a:extraClrScheme>
      <a:clrScheme name="small picture master 6">
        <a:dk1>
          <a:srgbClr val="000000"/>
        </a:dk1>
        <a:lt1>
          <a:srgbClr val="FFFFFF"/>
        </a:lt1>
        <a:dk2>
          <a:srgbClr val="000000"/>
        </a:dk2>
        <a:lt2>
          <a:srgbClr val="808080"/>
        </a:lt2>
        <a:accent1>
          <a:srgbClr val="FFD200"/>
        </a:accent1>
        <a:accent2>
          <a:srgbClr val="FFDE40"/>
        </a:accent2>
        <a:accent3>
          <a:srgbClr val="FFFFFF"/>
        </a:accent3>
        <a:accent4>
          <a:srgbClr val="000000"/>
        </a:accent4>
        <a:accent5>
          <a:srgbClr val="FFE5AA"/>
        </a:accent5>
        <a:accent6>
          <a:srgbClr val="E7C939"/>
        </a:accent6>
        <a:hlink>
          <a:srgbClr val="FFE980"/>
        </a:hlink>
        <a:folHlink>
          <a:srgbClr val="FFF4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vision_x0020_Date xmlns="804147f6-8d9d-4bec-955d-87f9929cac87" xsi:nil="true"/>
    <Description0 xmlns="804147f6-8d9d-4bec-955d-87f9929cac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783AA5B2BB6149AF2801A8F84C32FE" ma:contentTypeVersion="3" ma:contentTypeDescription="Create a new document." ma:contentTypeScope="" ma:versionID="28e7bfdd15f9f6334d9ceb05afd4b77d">
  <xsd:schema xmlns:xsd="http://www.w3.org/2001/XMLSchema" xmlns:p="http://schemas.microsoft.com/office/2006/metadata/properties" xmlns:ns2="804147f6-8d9d-4bec-955d-87f9929cac87" targetNamespace="http://schemas.microsoft.com/office/2006/metadata/properties" ma:root="true" ma:fieldsID="31ea02a2d5eb69e4466929e876a39ee1" ns2:_="">
    <xsd:import namespace="804147f6-8d9d-4bec-955d-87f9929cac87"/>
    <xsd:element name="properties">
      <xsd:complexType>
        <xsd:sequence>
          <xsd:element name="documentManagement">
            <xsd:complexType>
              <xsd:all>
                <xsd:element ref="ns2:Description0" minOccurs="0"/>
                <xsd:element ref="ns2:Revision_x0020_Date" minOccurs="0"/>
              </xsd:all>
            </xsd:complexType>
          </xsd:element>
        </xsd:sequence>
      </xsd:complexType>
    </xsd:element>
  </xsd:schema>
  <xsd:schema xmlns:xsd="http://www.w3.org/2001/XMLSchema" xmlns:dms="http://schemas.microsoft.com/office/2006/documentManagement/types" targetNamespace="804147f6-8d9d-4bec-955d-87f9929cac87" elementFormDefault="qualified">
    <xsd:import namespace="http://schemas.microsoft.com/office/2006/documentManagement/types"/>
    <xsd:element name="Description0" ma:index="8" nillable="true" ma:displayName="Description" ma:description="Enter a brief description for this document" ma:internalName="Description0">
      <xsd:simpleType>
        <xsd:restriction base="dms:Text">
          <xsd:maxLength value="255"/>
        </xsd:restriction>
      </xsd:simpleType>
    </xsd:element>
    <xsd:element name="Revision_x0020_Date" ma:index="10" nillable="true" ma:displayName="Revision Date" ma:format="DateTime" ma:internalName="Revision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50416-609D-41D4-BCAF-CFD2024043F7}">
  <ds:schemaRefs>
    <ds:schemaRef ds:uri="http://purl.org/dc/elements/1.1/"/>
    <ds:schemaRef ds:uri="http://schemas.microsoft.com/office/2006/metadata/properties"/>
    <ds:schemaRef ds:uri="http://purl.org/dc/terms/"/>
    <ds:schemaRef ds:uri="804147f6-8d9d-4bec-955d-87f9929cac87"/>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F17F100-F5A9-4289-8737-BD0905C1B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4147f6-8d9d-4bec-955d-87f9929cac8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38FE15F-804C-4F15-8A13-57BE738B50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8757</TotalTime>
  <Words>5862</Words>
  <Application>Microsoft Office PowerPoint</Application>
  <PresentationFormat>On-screen Show (4:3)</PresentationFormat>
  <Paragraphs>897</Paragraphs>
  <Slides>70</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70</vt:i4>
      </vt:variant>
    </vt:vector>
  </HeadingPairs>
  <TitlesOfParts>
    <vt:vector size="84" baseType="lpstr">
      <vt:lpstr>Arial</vt:lpstr>
      <vt:lpstr>Arial Black</vt:lpstr>
      <vt:lpstr>Arial Rounded MT Bold</vt:lpstr>
      <vt:lpstr>ArialMT</vt:lpstr>
      <vt:lpstr>Calibri</vt:lpstr>
      <vt:lpstr>Century Gothic</vt:lpstr>
      <vt:lpstr>Courier New</vt:lpstr>
      <vt:lpstr>Georgia</vt:lpstr>
      <vt:lpstr>Glacial Indifference</vt:lpstr>
      <vt:lpstr>Lucida Calligraphy</vt:lpstr>
      <vt:lpstr>Source Sans Pro</vt:lpstr>
      <vt:lpstr>Times New Roman</vt:lpstr>
      <vt:lpstr>Wingdings</vt:lpstr>
      <vt:lpstr>Branded Template</vt:lpstr>
      <vt:lpstr>General Membership Meeting  December 4, 2019 </vt:lpstr>
      <vt:lpstr>Agenda for Today</vt:lpstr>
      <vt:lpstr>Speaker Bios</vt:lpstr>
      <vt:lpstr>Speaker Bios</vt:lpstr>
      <vt:lpstr>PowerPoint Presentation</vt:lpstr>
      <vt:lpstr>Typical Environmental Contaminants</vt:lpstr>
      <vt:lpstr>What are PFAS?</vt:lpstr>
      <vt:lpstr>What are PFAS?</vt:lpstr>
      <vt:lpstr>Per-PFAS versus Poly-PFAS</vt:lpstr>
      <vt:lpstr>Emerging Awareness</vt:lpstr>
      <vt:lpstr>Where do PFAS come from?</vt:lpstr>
      <vt:lpstr>Sources from Manufacturing</vt:lpstr>
      <vt:lpstr>PFAS in Wastewater</vt:lpstr>
      <vt:lpstr>PFAS in Commercial Fertilizers</vt:lpstr>
      <vt:lpstr>Potential Exposure Pathway</vt:lpstr>
      <vt:lpstr>PFAS timeline</vt:lpstr>
      <vt:lpstr>Why are PFAS a concern?</vt:lpstr>
      <vt:lpstr>Exceedances of EPA’s Drinking Water Health Advisory</vt:lpstr>
      <vt:lpstr>PFAS in the Northeast – Environmental Working Group Map</vt:lpstr>
      <vt:lpstr>Which PFAS to regulate?</vt:lpstr>
      <vt:lpstr>Advisory/Guidelines</vt:lpstr>
      <vt:lpstr>Advisory/Guidelines</vt:lpstr>
      <vt:lpstr>Drinking Water Advisory / Guidelines</vt:lpstr>
      <vt:lpstr>Drinking Water Advisory / Guidelines</vt:lpstr>
      <vt:lpstr>PowerPoint Presentation</vt:lpstr>
      <vt:lpstr>Sampling Challenges</vt:lpstr>
      <vt:lpstr>Sampling Challenges</vt:lpstr>
      <vt:lpstr>Analytical Challenges</vt:lpstr>
      <vt:lpstr>Analytical Challenges – Draft SW-846 Methods</vt:lpstr>
      <vt:lpstr>Analytical Challenges</vt:lpstr>
      <vt:lpstr>TOP Assay</vt:lpstr>
      <vt:lpstr>PowerPoint Presentation</vt:lpstr>
      <vt:lpstr>PowerPoint Presentation</vt:lpstr>
      <vt:lpstr>Agenda</vt:lpstr>
      <vt:lpstr>PFAS Task Force  Initiated by Governor Lamont</vt:lpstr>
      <vt:lpstr>Action Plan Timeline</vt:lpstr>
      <vt:lpstr>PowerPoint Presentation</vt:lpstr>
      <vt:lpstr>Human Health Committee</vt:lpstr>
      <vt:lpstr>Action Plan: Strategic Focus 1 Human Health</vt:lpstr>
      <vt:lpstr>Drinking Water Testing</vt:lpstr>
      <vt:lpstr>Safe Drinking Water Advisory Council</vt:lpstr>
      <vt:lpstr>Importance of Risk Communication</vt:lpstr>
      <vt:lpstr>Action Plan : Strategic Focus 2</vt:lpstr>
      <vt:lpstr>Action Plan: Strategic Focus 3</vt:lpstr>
      <vt:lpstr>Action Plan: Strategic Focus 4</vt:lpstr>
      <vt:lpstr>Public Comment Summary</vt:lpstr>
      <vt:lpstr>PowerPoint Presentation</vt:lpstr>
      <vt:lpstr>PowerPoint Presentation</vt:lpstr>
      <vt:lpstr>Whole Site View</vt:lpstr>
      <vt:lpstr>Remedial Trends</vt:lpstr>
      <vt:lpstr>Typical Risk Assessment Supporting Remediation</vt:lpstr>
      <vt:lpstr>Typical Eco Risk Assessment Supporting Remediation</vt:lpstr>
      <vt:lpstr>Fate and Transport</vt:lpstr>
      <vt:lpstr>Remediation Challenges – PFAS</vt:lpstr>
      <vt:lpstr>Treatment Options – Soil / Infrastructure</vt:lpstr>
      <vt:lpstr>Incineration of PFAS</vt:lpstr>
      <vt:lpstr>Evaluation of Water Treatment Technologies</vt:lpstr>
      <vt:lpstr>Ion Exchange</vt:lpstr>
      <vt:lpstr>Activated Carbon</vt:lpstr>
      <vt:lpstr>GAC Performance</vt:lpstr>
      <vt:lpstr>Developing Technologies</vt:lpstr>
      <vt:lpstr>PowerPoint Presentation</vt:lpstr>
      <vt:lpstr>Forensic Analysis - Fingerprinting</vt:lpstr>
      <vt:lpstr>Case Study – Groundwater Treatment</vt:lpstr>
      <vt:lpstr>Case Study – Alkaline Ozonation Tests </vt:lpstr>
      <vt:lpstr>Case Study – Michigan Groundwater 1 Alkaline Ozonation Tests</vt:lpstr>
      <vt:lpstr>On-going GHD Technology Studies</vt:lpstr>
      <vt:lpstr>Last Minute Updates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GHD Branded Presentation Template</dc:title>
  <dc:creator>Lamrouex, Kim</dc:creator>
  <cp:keywords/>
  <cp:lastModifiedBy>Stuart Manley</cp:lastModifiedBy>
  <cp:revision>255</cp:revision>
  <cp:lastPrinted>2019-11-21T15:59:49Z</cp:lastPrinted>
  <dcterms:created xsi:type="dcterms:W3CDTF">2015-07-14T20:29:35Z</dcterms:created>
  <dcterms:modified xsi:type="dcterms:W3CDTF">2019-12-05T16:20:41Z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0x010100F7783AA5B2BB6149AF2801A8F84C32FE</vt:lpwstr>
  </property>
</Properties>
</file>