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5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52725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40368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54702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93715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65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62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01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4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77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19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58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416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12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645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62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2983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8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843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540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182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426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618535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963541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50907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158047" y="174038"/>
            <a:ext cx="11525956" cy="458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0" i="0" kern="1200" cap="all" spc="0">
                <a:solidFill>
                  <a:schemeClr val="tx1"/>
                </a:solidFill>
                <a:latin typeface="Gotham Book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all" spc="0" normalizeH="0" baseline="0" noProof="0" smtClean="0">
                <a:ln>
                  <a:noFill/>
                </a:ln>
                <a:solidFill>
                  <a:srgbClr val="C3652B"/>
                </a:solidFill>
                <a:effectLst/>
                <a:uLnTx/>
                <a:uFillTx/>
              </a:rPr>
              <a:t>Click to edit Master title style</a:t>
            </a:r>
            <a:endParaRPr kumimoji="0" lang="en-US" sz="1600" b="0" i="0" u="none" strike="noStrike" kern="1200" cap="all" spc="0" normalizeH="0" baseline="0" noProof="0" dirty="0" smtClean="0">
              <a:ln>
                <a:noFill/>
              </a:ln>
              <a:solidFill>
                <a:srgbClr val="C3652B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3837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5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7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9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7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8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3B837-B94E-4122-B2F1-E880064873D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C0CB13-0281-499A-91AF-6584A2773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4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assessing-and-managing-chemicals-under-tsca/highlights-key-provisions-frank-r-lautenberg-chemica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fr.gov/cgi-bin/text-idx?node=se40.28.265_1177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4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65555"/>
            <a:ext cx="7848600" cy="603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8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238500"/>
            <a:ext cx="89916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7490"/>
            <a:r>
              <a:rPr 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First Ten Priority Chemicals </a:t>
            </a:r>
            <a:endParaRPr lang="en-US" sz="2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EPA must identify within 6 months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Congress set “preferences” for the selection of first 10 High Priority chemicals Score 3 for persistence and bioaccumulation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Known human carcinogen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High acute and chronic toxicity </a:t>
            </a:r>
          </a:p>
          <a:p>
            <a:pPr lvl="1"/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25 chemicals from the 2014 Work Plan that meet at least one of those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preferences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296" y="2514601"/>
            <a:ext cx="5029200" cy="38957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43600" y="41910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>
                <a:hlinkClick r:id="rId3"/>
              </a:rPr>
              <a:t>www.epa.gov/assessing-and-managing-chemicals-under-tsca/highlights-key-provisions-frank-r-lautenberg-chemical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Existing Chemicals -- Inventory “Reset”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62001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Current </a:t>
            </a:r>
            <a:r>
              <a:rPr lang="en-US" sz="2400" dirty="0"/>
              <a:t>EPA Inventory developed piece-meal since 1978 </a:t>
            </a:r>
          </a:p>
          <a:p>
            <a:r>
              <a:rPr lang="en-US" sz="2400" dirty="0"/>
              <a:t>Within 1 year, EPA must publish Inventory Reset Rule </a:t>
            </a:r>
          </a:p>
          <a:p>
            <a:r>
              <a:rPr lang="en-US" sz="2400" dirty="0"/>
              <a:t>Within 6 months after the Reset Rule, chemical manufacturers must file reports on chemicals manufactured (“active”) over the past 10 years </a:t>
            </a:r>
          </a:p>
          <a:p>
            <a:r>
              <a:rPr lang="en-US" sz="2400" dirty="0"/>
              <a:t>Manufacturers with chemicals on Confidential Inventory must re-designate confidential status to maintain confidentiality (i.e., listing under a generic name) </a:t>
            </a:r>
          </a:p>
          <a:p>
            <a:r>
              <a:rPr lang="en-US" sz="2400" dirty="0"/>
              <a:t>Going forward, notice must be submitted to EPA before “inactive” chemical substance is manufactured or processed (manufacturers and processers)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52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923" y="0"/>
            <a:ext cx="8915399" cy="64027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845721" y="5486400"/>
            <a:ext cx="822279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5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535" y="531764"/>
            <a:ext cx="8720665" cy="567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6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1" y="152400"/>
            <a:ext cx="9172575" cy="564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3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33400"/>
            <a:ext cx="852853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DOT – Lithium Battery Shipping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UPS/FedEx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IATA Packaging</a:t>
            </a:r>
          </a:p>
          <a:p>
            <a:pPr lvl="1"/>
            <a:r>
              <a:rPr lang="en-US" dirty="0" smtClean="0"/>
              <a:t>For both Lithium Metal &amp; Lithium-ion Battery</a:t>
            </a:r>
          </a:p>
          <a:p>
            <a:pPr lvl="2"/>
            <a:r>
              <a:rPr lang="en-US" dirty="0" smtClean="0"/>
              <a:t>UN 3090 or UN 3480</a:t>
            </a:r>
          </a:p>
          <a:p>
            <a:pPr lvl="1"/>
            <a:r>
              <a:rPr lang="en-US" dirty="0" smtClean="0"/>
              <a:t>Starting Jan. 1, 2017 – neither company will accept Packaging exception – PI 965 &amp; 970 – Section II</a:t>
            </a:r>
          </a:p>
          <a:p>
            <a:pPr lvl="1"/>
            <a:r>
              <a:rPr lang="en-US" dirty="0" smtClean="0"/>
              <a:t>They will accept them as fully regulated, Class 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Class 9 Label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1183233"/>
            <a:ext cx="8467725" cy="22764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0" y="396240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</a:rPr>
              <a:t>Shippers will have until January 1, 2019 to </a:t>
            </a:r>
            <a:r>
              <a:rPr lang="en-US" sz="2400" dirty="0">
                <a:latin typeface="Times New Roman" panose="02020603050405020304" pitchFamily="18" charset="0"/>
              </a:rPr>
              <a:t>transition over </a:t>
            </a:r>
            <a:r>
              <a:rPr lang="en-US" sz="2400" dirty="0">
                <a:latin typeface="Times New Roman" panose="02020603050405020304" pitchFamily="18" charset="0"/>
              </a:rPr>
              <a:t>to the new label and </a:t>
            </a:r>
            <a:r>
              <a:rPr lang="en-US" sz="2400" dirty="0">
                <a:latin typeface="Times New Roman" panose="02020603050405020304" pitchFamily="18" charset="0"/>
              </a:rPr>
              <a:t>mark, </a:t>
            </a:r>
            <a:r>
              <a:rPr lang="en-US" sz="2400" dirty="0">
                <a:latin typeface="Times New Roman" panose="02020603050405020304" pitchFamily="18" charset="0"/>
              </a:rPr>
              <a:t>which is consistent with the </a:t>
            </a:r>
            <a:r>
              <a:rPr lang="en-US" sz="2400" dirty="0">
                <a:latin typeface="Times New Roman" panose="02020603050405020304" pitchFamily="18" charset="0"/>
              </a:rPr>
              <a:t>transition authorized </a:t>
            </a:r>
            <a:r>
              <a:rPr lang="en-US" sz="2400" dirty="0">
                <a:latin typeface="Times New Roman" panose="02020603050405020304" pitchFamily="18" charset="0"/>
              </a:rPr>
              <a:t>in accordance with the IMDG Code and ICAO Technical instructions.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346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219201"/>
            <a:ext cx="8305800" cy="22891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 smtClean="0"/>
              <a:t>CHMM</a:t>
            </a:r>
            <a:br>
              <a:rPr lang="en-US" altLang="en-US" dirty="0" smtClean="0"/>
            </a:br>
            <a:r>
              <a:rPr lang="en-US" altLang="en-US" dirty="0" smtClean="0"/>
              <a:t>Dec 2016</a:t>
            </a:r>
            <a:br>
              <a:rPr lang="en-US" altLang="en-US" dirty="0" smtClean="0"/>
            </a:br>
            <a:r>
              <a:rPr lang="en-US" altLang="en-US" dirty="0" smtClean="0"/>
              <a:t>General Meeting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3352800"/>
            <a:ext cx="4953000" cy="914400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altLang="en-US" sz="2500" dirty="0"/>
              <a:t>TSCA</a:t>
            </a:r>
          </a:p>
          <a:p>
            <a:pPr eaLnBrk="1" hangingPunct="1"/>
            <a:r>
              <a:rPr lang="en-US" altLang="en-US" sz="2500" dirty="0"/>
              <a:t>RCRA</a:t>
            </a:r>
          </a:p>
          <a:p>
            <a:pPr eaLnBrk="1" hangingPunct="1"/>
            <a:r>
              <a:rPr lang="en-US" altLang="en-US" sz="2500" dirty="0"/>
              <a:t>DOT</a:t>
            </a:r>
          </a:p>
        </p:txBody>
      </p:sp>
    </p:spTree>
    <p:extLst>
      <p:ext uri="{BB962C8B-B14F-4D97-AF65-F5344CB8AC3E}">
        <p14:creationId xmlns:p14="http://schemas.microsoft.com/office/powerpoint/2010/main" val="3657562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150813"/>
            <a:ext cx="9144000" cy="836613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Amendments </a:t>
            </a:r>
            <a:r>
              <a:rPr lang="en-US" sz="2400" dirty="0"/>
              <a:t>to the lithium battery provisions in 49 CFR § 173.185; new Class </a:t>
            </a:r>
            <a:r>
              <a:rPr lang="en-US" sz="2400" dirty="0"/>
              <a:t>9 lithium </a:t>
            </a:r>
            <a:r>
              <a:rPr lang="en-US" sz="2400" dirty="0"/>
              <a:t>battery labeling section at 49 CFR § 172.447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92189"/>
            <a:ext cx="8610600" cy="490537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An amendment to § 173.185(c)(2) would require that outer </a:t>
            </a:r>
            <a:r>
              <a:rPr lang="en-US" sz="2400" dirty="0" err="1"/>
              <a:t>packagings</a:t>
            </a:r>
            <a:r>
              <a:rPr lang="en-US" sz="2400" dirty="0"/>
              <a:t> used to ship </a:t>
            </a:r>
            <a:r>
              <a:rPr lang="en-US" sz="2400" dirty="0"/>
              <a:t>small lithium </a:t>
            </a:r>
            <a:r>
              <a:rPr lang="en-US" sz="2400" dirty="0"/>
              <a:t>batteries be “rigid” and of adequate size so the handling mark can be affixed </a:t>
            </a:r>
            <a:r>
              <a:rPr lang="en-US" sz="2400" dirty="0"/>
              <a:t>on one </a:t>
            </a:r>
            <a:r>
              <a:rPr lang="en-US" sz="2400" dirty="0"/>
              <a:t>side without the mark being folded</a:t>
            </a:r>
            <a:r>
              <a:rPr lang="en-US" sz="2400" dirty="0"/>
              <a:t>.</a:t>
            </a:r>
          </a:p>
          <a:p>
            <a:r>
              <a:rPr lang="en-US" sz="2400" dirty="0"/>
              <a:t>For air transport only, an “OVERPACK” marking would be required for packages </a:t>
            </a:r>
            <a:r>
              <a:rPr lang="en-US" sz="2400" dirty="0"/>
              <a:t>that bear </a:t>
            </a:r>
            <a:r>
              <a:rPr lang="en-US" sz="2400" dirty="0"/>
              <a:t>the lithium battery mark, placed in </a:t>
            </a:r>
            <a:r>
              <a:rPr lang="en-US" sz="2400" dirty="0" err="1"/>
              <a:t>overpack</a:t>
            </a:r>
            <a:r>
              <a:rPr lang="en-US" sz="2400" dirty="0"/>
              <a:t>, and shipped in accordance with </a:t>
            </a:r>
            <a:r>
              <a:rPr lang="en-US" sz="2400" dirty="0"/>
              <a:t>the exceptions </a:t>
            </a:r>
            <a:r>
              <a:rPr lang="en-US" sz="2400" dirty="0"/>
              <a:t>in § 173.185(c). (The OVERPACK mark would not be required if the </a:t>
            </a:r>
            <a:r>
              <a:rPr lang="en-US" sz="2400" dirty="0"/>
              <a:t>lithium battery </a:t>
            </a:r>
            <a:r>
              <a:rPr lang="en-US" sz="2400" dirty="0"/>
              <a:t>mark is clearly visible through the </a:t>
            </a:r>
            <a:r>
              <a:rPr lang="en-US" sz="2400" dirty="0" err="1"/>
              <a:t>overpack</a:t>
            </a:r>
            <a:r>
              <a:rPr lang="en-US" sz="2400" dirty="0"/>
              <a:t>.)</a:t>
            </a:r>
          </a:p>
          <a:p>
            <a:r>
              <a:rPr lang="en-US" sz="2400" dirty="0"/>
              <a:t>When shipping damaged or defective lithium batteries in accordance with § 173.185(f</a:t>
            </a:r>
            <a:r>
              <a:rPr lang="en-US" sz="2400" dirty="0"/>
              <a:t>),the </a:t>
            </a:r>
            <a:r>
              <a:rPr lang="en-US" sz="2400" dirty="0"/>
              <a:t>“Damaged/defective lithium ion battery” and/or “Damaged/defective lithium </a:t>
            </a:r>
            <a:r>
              <a:rPr lang="en-US" sz="2400" dirty="0"/>
              <a:t>metal battery</a:t>
            </a:r>
            <a:r>
              <a:rPr lang="en-US" sz="2400" dirty="0"/>
              <a:t>” marking would need to be in characters at least 12 mm (.47 inch) high.</a:t>
            </a:r>
          </a:p>
        </p:txBody>
      </p:sp>
    </p:spTree>
    <p:extLst>
      <p:ext uri="{BB962C8B-B14F-4D97-AF65-F5344CB8AC3E}">
        <p14:creationId xmlns:p14="http://schemas.microsoft.com/office/powerpoint/2010/main" val="10452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150813"/>
            <a:ext cx="9144000" cy="1143001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Amendments </a:t>
            </a:r>
            <a:r>
              <a:rPr lang="en-US" sz="2400" dirty="0"/>
              <a:t>to the lithium battery provisions in 49 CFR § 173.185; new Class </a:t>
            </a:r>
            <a:r>
              <a:rPr lang="en-US" sz="2400" dirty="0"/>
              <a:t>9 lithium </a:t>
            </a:r>
            <a:r>
              <a:rPr lang="en-US" sz="2400" dirty="0"/>
              <a:t>battery labeling section at 49 CFR § 172.447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838201"/>
            <a:ext cx="8229600" cy="4525963"/>
          </a:xfrm>
        </p:spPr>
        <p:txBody>
          <a:bodyPr/>
          <a:lstStyle/>
          <a:p>
            <a:r>
              <a:rPr lang="en-US" dirty="0"/>
              <a:t>Document – no longer required</a:t>
            </a:r>
          </a:p>
          <a:p>
            <a:r>
              <a:rPr lang="en-US" dirty="0"/>
              <a:t>“</a:t>
            </a:r>
            <a:r>
              <a:rPr lang="en-US" dirty="0"/>
              <a:t>no more </a:t>
            </a:r>
            <a:r>
              <a:rPr lang="en-US" dirty="0"/>
              <a:t>than four lithium cells or two lithium batteries installed in equipment, where </a:t>
            </a:r>
            <a:r>
              <a:rPr lang="en-US" dirty="0"/>
              <a:t>there are </a:t>
            </a:r>
            <a:r>
              <a:rPr lang="en-US" dirty="0"/>
              <a:t>not more than two packages in the consignment</a:t>
            </a:r>
            <a:r>
              <a:rPr lang="en-US" dirty="0"/>
              <a:t>.”</a:t>
            </a:r>
          </a:p>
          <a:p>
            <a:r>
              <a:rPr lang="en-US" dirty="0"/>
              <a:t>Definition of Consignment “</a:t>
            </a:r>
            <a:r>
              <a:rPr lang="en-US" dirty="0"/>
              <a:t>One or more </a:t>
            </a:r>
            <a:r>
              <a:rPr lang="en-US" dirty="0"/>
              <a:t>packages of </a:t>
            </a:r>
            <a:r>
              <a:rPr lang="en-US" dirty="0"/>
              <a:t>hazardous materials accepted by an operator from one shipper at one time and at </a:t>
            </a:r>
            <a:r>
              <a:rPr lang="en-US" dirty="0"/>
              <a:t>one address</a:t>
            </a:r>
            <a:r>
              <a:rPr lang="en-US" dirty="0"/>
              <a:t>, receipted for in one lot and moving to one consignee at one destination address.”</a:t>
            </a:r>
          </a:p>
        </p:txBody>
      </p:sp>
    </p:spTree>
    <p:extLst>
      <p:ext uri="{BB962C8B-B14F-4D97-AF65-F5344CB8AC3E}">
        <p14:creationId xmlns:p14="http://schemas.microsoft.com/office/powerpoint/2010/main" val="249281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Lithium Batteries shipped by 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60960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Significant changes were made to the lithium battery packing instructions in </a:t>
            </a:r>
            <a:r>
              <a:rPr lang="en-US" sz="2400" dirty="0"/>
              <a:t>the 2015 </a:t>
            </a:r>
            <a:r>
              <a:rPr lang="en-US" sz="2400" dirty="0"/>
              <a:t>–2016 Edition of the ICAO Technical Instructions that went into effect on April 1</a:t>
            </a:r>
            <a:r>
              <a:rPr lang="en-US" sz="2400" dirty="0"/>
              <a:t>, 2016</a:t>
            </a:r>
            <a:r>
              <a:rPr lang="en-US" sz="2400" dirty="0"/>
              <a:t>. </a:t>
            </a:r>
            <a:endParaRPr lang="en-US" sz="2400" dirty="0"/>
          </a:p>
          <a:p>
            <a:pPr lvl="1"/>
            <a:r>
              <a:rPr lang="en-US" sz="2000" dirty="0"/>
              <a:t>These </a:t>
            </a:r>
            <a:r>
              <a:rPr lang="en-US" sz="2000" dirty="0"/>
              <a:t>included a prohibition on the transport of lithium ion cells and batteries </a:t>
            </a:r>
            <a:r>
              <a:rPr lang="en-US" sz="2000" dirty="0"/>
              <a:t>as cargo </a:t>
            </a:r>
            <a:r>
              <a:rPr lang="en-US" sz="2000" dirty="0"/>
              <a:t>on passenger aircraft, </a:t>
            </a:r>
            <a:endParaRPr lang="en-US" sz="2000" dirty="0"/>
          </a:p>
          <a:p>
            <a:pPr lvl="1"/>
            <a:r>
              <a:rPr lang="en-US" sz="2000" dirty="0"/>
              <a:t>a </a:t>
            </a:r>
            <a:r>
              <a:rPr lang="en-US" sz="2000" dirty="0"/>
              <a:t>30 percent state of charge limit on lithium ion cells </a:t>
            </a:r>
            <a:r>
              <a:rPr lang="en-US" sz="2000" dirty="0"/>
              <a:t>and batteries</a:t>
            </a:r>
            <a:r>
              <a:rPr lang="en-US" sz="2000" dirty="0"/>
              <a:t>, and </a:t>
            </a:r>
            <a:endParaRPr lang="en-US" sz="2000" dirty="0"/>
          </a:p>
          <a:p>
            <a:pPr lvl="1"/>
            <a:r>
              <a:rPr lang="en-US" sz="2000" dirty="0"/>
              <a:t>restrictions </a:t>
            </a:r>
            <a:r>
              <a:rPr lang="en-US" sz="2000" dirty="0"/>
              <a:t>on </a:t>
            </a:r>
            <a:r>
              <a:rPr lang="en-US" sz="2000" dirty="0" err="1"/>
              <a:t>overpacking</a:t>
            </a:r>
            <a:r>
              <a:rPr lang="en-US" sz="2000" dirty="0"/>
              <a:t> Section II lithium ion and lithium metal </a:t>
            </a:r>
            <a:r>
              <a:rPr lang="en-US" sz="2000" dirty="0"/>
              <a:t>cells and </a:t>
            </a:r>
            <a:r>
              <a:rPr lang="en-US" sz="2000" dirty="0"/>
              <a:t>batteries. These changes are not being proposed at this time in the HM-215N </a:t>
            </a:r>
            <a:r>
              <a:rPr lang="en-US" sz="2000" dirty="0"/>
              <a:t>NPRM because </a:t>
            </a:r>
            <a:r>
              <a:rPr lang="en-US" sz="2000" dirty="0"/>
              <a:t>PHMSA is considering adopting these amendments in a separate </a:t>
            </a:r>
            <a:r>
              <a:rPr lang="en-US" sz="2000" dirty="0"/>
              <a:t>rulemaking.</a:t>
            </a:r>
          </a:p>
          <a:p>
            <a:r>
              <a:rPr lang="en-US" sz="2400" dirty="0"/>
              <a:t>Expect </a:t>
            </a:r>
            <a:r>
              <a:rPr lang="en-US" sz="2400" dirty="0"/>
              <a:t>PHMSA to publish a separate lithium battery NPRM before the end of </a:t>
            </a:r>
            <a:r>
              <a:rPr lang="en-US" sz="2400" dirty="0"/>
              <a:t>this year </a:t>
            </a:r>
            <a:r>
              <a:rPr lang="en-US" sz="2400" dirty="0"/>
              <a:t>to harmonize with the ICAO Technical Instructions.</a:t>
            </a:r>
          </a:p>
        </p:txBody>
      </p:sp>
    </p:spTree>
    <p:extLst>
      <p:ext uri="{BB962C8B-B14F-4D97-AF65-F5344CB8AC3E}">
        <p14:creationId xmlns:p14="http://schemas.microsoft.com/office/powerpoint/2010/main" val="102409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Open Discussion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6781800" y="1371601"/>
          <a:ext cx="1295400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3" imgW="1296063" imgH="3934305" progId="">
                  <p:embed/>
                </p:oleObj>
              </mc:Choice>
              <mc:Fallback>
                <p:oleObj name="Clip" r:id="rId3" imgW="1296063" imgH="39343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371601"/>
                        <a:ext cx="1295400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4085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812925" y="27973"/>
            <a:ext cx="8229600" cy="1343627"/>
          </a:xfrm>
        </p:spPr>
        <p:txBody>
          <a:bodyPr/>
          <a:lstStyle/>
          <a:p>
            <a:r>
              <a:rPr lang="en-US" altLang="en-US" dirty="0" smtClean="0"/>
              <a:t>RCRA Generator Improvements Rule: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7710" y="1600201"/>
            <a:ext cx="8229600" cy="4525963"/>
          </a:xfrm>
        </p:spPr>
        <p:txBody>
          <a:bodyPr/>
          <a:lstStyle/>
          <a:p>
            <a:r>
              <a:rPr lang="en-US" sz="2400" b="1" dirty="0"/>
              <a:t>Arguably the two biggest changes in the finalized RCRA Generator Improvements Rule </a:t>
            </a:r>
            <a:r>
              <a:rPr lang="en-US" sz="2400" b="1" dirty="0"/>
              <a:t>are:</a:t>
            </a:r>
            <a:endParaRPr lang="en-US" sz="2400" dirty="0"/>
          </a:p>
          <a:p>
            <a:pPr lvl="1"/>
            <a:r>
              <a:rPr lang="en-US" sz="2000" dirty="0"/>
              <a:t>A </a:t>
            </a:r>
            <a:r>
              <a:rPr lang="en-US" sz="2000" dirty="0"/>
              <a:t>wholesale re-organizing and re-structuring of the hazardous waste generator rules in 40 CFR 262 to make the regulations easier to navigate and understand; and </a:t>
            </a:r>
          </a:p>
          <a:p>
            <a:pPr lvl="1"/>
            <a:r>
              <a:rPr lang="en-US" sz="2000" dirty="0"/>
              <a:t>Providing relief for episodic events that may result in a change of generator status.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96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812925" y="27973"/>
            <a:ext cx="8229600" cy="1343627"/>
          </a:xfrm>
        </p:spPr>
        <p:txBody>
          <a:bodyPr/>
          <a:lstStyle/>
          <a:p>
            <a:r>
              <a:rPr lang="en-US" altLang="en-US" sz="3600" dirty="0"/>
              <a:t>More Stringent Requirements for Generators: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143001"/>
            <a:ext cx="8991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Expanding the marking and labeling requirements for hazardous waste containers in satellite and central accumulation areas and for tanks.</a:t>
            </a:r>
          </a:p>
          <a:p>
            <a:r>
              <a:rPr lang="en-US" sz="2200" dirty="0"/>
              <a:t>Requiring small quantity generators (SQGs) to re-notify EPA (or an authorized State program) once every four years, starting in 2021.</a:t>
            </a:r>
          </a:p>
          <a:p>
            <a:r>
              <a:rPr lang="en-US" sz="2200" dirty="0"/>
              <a:t>Consolidating and updating the "closure requirements"  for hazardous waste accumulation units.</a:t>
            </a:r>
          </a:p>
          <a:p>
            <a:r>
              <a:rPr lang="en-US" sz="2200" dirty="0"/>
              <a:t>Updating and clarifying the rules for RCRA biennial reporting at 40 CFR 262.41.</a:t>
            </a:r>
          </a:p>
          <a:p>
            <a:r>
              <a:rPr lang="en-US" sz="2200" dirty="0"/>
              <a:t>Requiring large quantity generators (LQGs) to prepare a quick reference guide for their contingency plans.</a:t>
            </a:r>
          </a:p>
          <a:p>
            <a:r>
              <a:rPr lang="en-US" sz="2200" dirty="0"/>
              <a:t>Requiring facilities that recycle hazardous waste without storing it to submit a Biennial Report</a:t>
            </a:r>
            <a:r>
              <a:rPr lang="en-US" sz="2200" dirty="0"/>
              <a:t>.</a:t>
            </a:r>
          </a:p>
          <a:p>
            <a:r>
              <a:rPr lang="en-US" sz="2200" dirty="0"/>
              <a:t>EPA is extending the time frame for an episodic event (part 262 subpart L) from the proposed 45 days to 60 days.</a:t>
            </a:r>
          </a:p>
          <a:p>
            <a:pPr lvl="1"/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143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812925" y="27973"/>
            <a:ext cx="8229600" cy="1343627"/>
          </a:xfrm>
        </p:spPr>
        <p:txBody>
          <a:bodyPr/>
          <a:lstStyle/>
          <a:p>
            <a:r>
              <a:rPr lang="en-US" altLang="en-US" sz="3600" dirty="0"/>
              <a:t>Relief Requirements for Generators: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685800"/>
            <a:ext cx="8991600" cy="5715000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Allowing very small quantity generators (VSQGs) to send their hazardous waste to a large quantity generator under the control of the same "person" as defined at 40 CFR 262.10.</a:t>
            </a:r>
          </a:p>
          <a:p>
            <a:r>
              <a:rPr lang="en-US" sz="2200" dirty="0"/>
              <a:t>The above-mentioned relief for episodic events to allow VSQGs and SQGs to maintain existing regulatory status.</a:t>
            </a:r>
          </a:p>
          <a:p>
            <a:r>
              <a:rPr lang="en-US" sz="2200" dirty="0"/>
              <a:t>Allowing LQGs to accumulate ignitable and reactive wastes within the 50-foot facility boundary with approvals from their local fire department</a:t>
            </a:r>
            <a:r>
              <a:rPr lang="en-US" sz="2200" dirty="0"/>
              <a:t>.</a:t>
            </a:r>
          </a:p>
          <a:p>
            <a:r>
              <a:rPr lang="en-US" sz="2200" dirty="0"/>
              <a:t>Changing the term "Conditionally Exempt Small Quantity Generator" (CESQG) to "Very Small Quantity Generator" (VSQG).</a:t>
            </a:r>
          </a:p>
          <a:p>
            <a:r>
              <a:rPr lang="en-US" sz="2200" dirty="0"/>
              <a:t>Updating and clarifying definitions of critical RCRA terms.</a:t>
            </a:r>
          </a:p>
          <a:p>
            <a:r>
              <a:rPr lang="en-US" sz="2200" dirty="0"/>
              <a:t>Updating the requirements in 40 CFR 262.11 for making and keeping records of hazardous waste determinations.</a:t>
            </a:r>
          </a:p>
          <a:p>
            <a:r>
              <a:rPr lang="en-US" sz="2200" dirty="0"/>
              <a:t>Modifying the RCRA requirements for contingency plans for LQGs and SQGs.</a:t>
            </a:r>
          </a:p>
          <a:p>
            <a:r>
              <a:rPr lang="en-US" sz="2200" dirty="0"/>
              <a:t>Finalizing </a:t>
            </a:r>
            <a:r>
              <a:rPr lang="en-US" sz="2200" dirty="0"/>
              <a:t>20 of 23 proposed technical corrections to the RCRA </a:t>
            </a:r>
            <a:r>
              <a:rPr lang="en-US" sz="2200" dirty="0"/>
              <a:t>regulations</a:t>
            </a:r>
            <a:endParaRPr lang="en-US" sz="2200" dirty="0"/>
          </a:p>
          <a:p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2659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Changes </a:t>
            </a:r>
            <a:r>
              <a:rPr lang="en-US" sz="3200" dirty="0"/>
              <a:t>to the rules for managing hazardous waste in satellite accumulation areas.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1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The accumulation limits for acute hazardous waste are 1 quart for liquid wastes or 1 kg (2.2 </a:t>
            </a:r>
            <a:r>
              <a:rPr lang="en-US" sz="1800" dirty="0" err="1"/>
              <a:t>lb</a:t>
            </a:r>
            <a:r>
              <a:rPr lang="en-US" sz="1800" dirty="0"/>
              <a:t>) for physically solid wastes.</a:t>
            </a:r>
          </a:p>
          <a:p>
            <a:r>
              <a:rPr lang="en-US" sz="1800" dirty="0"/>
              <a:t>Satellite containers are now subject to 1) incompatibility requirements (very similar to those in </a:t>
            </a:r>
            <a:r>
              <a:rPr lang="en-US" sz="1800" dirty="0">
                <a:hlinkClick r:id="rId2"/>
              </a:rPr>
              <a:t>§265.177</a:t>
            </a:r>
            <a:r>
              <a:rPr lang="en-US" sz="1800" dirty="0"/>
              <a:t>); and 2) preparedness, prevention, and emergency/contingency plan requirements that are based on the facility’s generator category (i.e., SQG or LQG).</a:t>
            </a:r>
          </a:p>
          <a:p>
            <a:r>
              <a:rPr lang="en-US" sz="1800" dirty="0"/>
              <a:t>Satellite containers may also be open 1) when consolidating waste, or 2) when temporary venting is necessary for proper equipment operation or to prevent dangerous situations (e.g., pressure buildups</a:t>
            </a:r>
            <a:r>
              <a:rPr lang="en-US" sz="1800" dirty="0"/>
              <a:t>).</a:t>
            </a:r>
          </a:p>
          <a:p>
            <a:r>
              <a:rPr lang="en-US" sz="1800" dirty="0"/>
              <a:t>Satellite accumulation containers and 90/180/270-day accumulation containers and tanks must be marked/labeled with </a:t>
            </a:r>
            <a:endParaRPr lang="en-US" sz="1800" dirty="0"/>
          </a:p>
          <a:p>
            <a:pPr lvl="1"/>
            <a:r>
              <a:rPr lang="en-US" sz="1800" dirty="0"/>
              <a:t>1</a:t>
            </a:r>
            <a:r>
              <a:rPr lang="en-US" sz="1800" dirty="0"/>
              <a:t>) the words “Hazardous Waste”, and </a:t>
            </a:r>
            <a:endParaRPr lang="en-US" sz="1800" dirty="0"/>
          </a:p>
          <a:p>
            <a:pPr lvl="1"/>
            <a:r>
              <a:rPr lang="en-US" sz="1800" dirty="0"/>
              <a:t>2</a:t>
            </a:r>
            <a:r>
              <a:rPr lang="en-US" sz="1800" dirty="0"/>
              <a:t>) an indication of the hazard(s) associated with the contents (e.g., the applicable hazardous waste characteristic(s), a DOT label or placard, an OSHA hazard statement or pictogram, or an NFPA hazard label). Additionally, 90/180/270-day accumulation containers must be marked with the accumulation start date (existing requirement) and, prior to shipment, EPA waste codes.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4798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TSCA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/>
              <a:t>New Challenges for Manufacturers and Importers: TSCA Reform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TSCA –</a:t>
            </a:r>
            <a:br>
              <a:rPr lang="en-US" sz="3600" dirty="0"/>
            </a:br>
            <a:r>
              <a:rPr lang="en-US" sz="3600" dirty="0"/>
              <a:t>Toxic Substance Control Act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Originally enacted in 1976; Inventory of all chemicals in commerce</a:t>
            </a:r>
          </a:p>
          <a:p>
            <a:r>
              <a:rPr lang="en-US" dirty="0"/>
              <a:t>For older chemicals, the original law gave EPA extraordinary powers but EPA’s ability to exercise those powers limited by lack of deadlines</a:t>
            </a:r>
          </a:p>
          <a:p>
            <a:r>
              <a:rPr lang="en-US" dirty="0"/>
              <a:t>Over the years a growing consensus that new chemicals were sufficiently regulated under the law, but most old chemicals were not evaluated by EPA</a:t>
            </a:r>
          </a:p>
          <a:p>
            <a:r>
              <a:rPr lang="en-US" dirty="0"/>
              <a:t>Original TSCA now modernized with Lautenberg 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5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Frank R. Lautenberg Chemical Safety for the 21</a:t>
            </a:r>
            <a:r>
              <a:rPr lang="en-US" sz="3200" baseline="30000" dirty="0"/>
              <a:t>st</a:t>
            </a:r>
            <a:r>
              <a:rPr lang="en-US" sz="3200" dirty="0"/>
              <a:t> Century Act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Reforms </a:t>
            </a:r>
            <a:r>
              <a:rPr lang="en-US" dirty="0"/>
              <a:t>the Toxic Substances Control Act (TSCA) Passed House of Representatives May 24th </a:t>
            </a:r>
          </a:p>
          <a:p>
            <a:pPr lvl="1"/>
            <a:r>
              <a:rPr lang="en-US" dirty="0"/>
              <a:t>Passed Senate June 7th </a:t>
            </a:r>
          </a:p>
          <a:p>
            <a:pPr lvl="1"/>
            <a:r>
              <a:rPr lang="en-US" dirty="0" smtClean="0"/>
              <a:t>President </a:t>
            </a:r>
            <a:r>
              <a:rPr lang="en-US" dirty="0"/>
              <a:t>Obama </a:t>
            </a:r>
            <a:r>
              <a:rPr lang="en-US" dirty="0" smtClean="0"/>
              <a:t>signed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1224</Words>
  <Application>Microsoft Office PowerPoint</Application>
  <PresentationFormat>Widescreen</PresentationFormat>
  <Paragraphs>81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Gotham Book</vt:lpstr>
      <vt:lpstr>Times New Roman</vt:lpstr>
      <vt:lpstr>Trebuchet MS</vt:lpstr>
      <vt:lpstr>Wingdings 3</vt:lpstr>
      <vt:lpstr>Office Theme</vt:lpstr>
      <vt:lpstr>Facet</vt:lpstr>
      <vt:lpstr>Clip</vt:lpstr>
      <vt:lpstr>PowerPoint Presentation</vt:lpstr>
      <vt:lpstr>CHMM Dec 2016 General Meeting</vt:lpstr>
      <vt:lpstr>RCRA Generator Improvements Rule:</vt:lpstr>
      <vt:lpstr>More Stringent Requirements for Generators:</vt:lpstr>
      <vt:lpstr>Relief Requirements for Generators:</vt:lpstr>
      <vt:lpstr>Changes to the rules for managing hazardous waste in satellite accumulation areas. </vt:lpstr>
      <vt:lpstr>TSCA Update</vt:lpstr>
      <vt:lpstr>TSCA – Toxic Substance Control Act</vt:lpstr>
      <vt:lpstr>Frank R. Lautenberg Chemical Safety for the 21st Century Act</vt:lpstr>
      <vt:lpstr>PowerPoint Presentation</vt:lpstr>
      <vt:lpstr>PowerPoint Presentation</vt:lpstr>
      <vt:lpstr>Existing Chemicals -- Inventory “Reset” </vt:lpstr>
      <vt:lpstr>PowerPoint Presentation</vt:lpstr>
      <vt:lpstr>PowerPoint Presentation</vt:lpstr>
      <vt:lpstr>PowerPoint Presentation</vt:lpstr>
      <vt:lpstr>PowerPoint Presentation</vt:lpstr>
      <vt:lpstr>DOT – Lithium Battery Shipping Update</vt:lpstr>
      <vt:lpstr>UPS/FedEx</vt:lpstr>
      <vt:lpstr>New Class 9 Label</vt:lpstr>
      <vt:lpstr>Amendments to the lithium battery provisions in 49 CFR § 173.185; new Class 9 lithium battery labeling section at 49 CFR § 172.447</vt:lpstr>
      <vt:lpstr>Amendments to the lithium battery provisions in 49 CFR § 173.185; new Class 9 lithium battery labeling section at 49 CFR § 172.447</vt:lpstr>
      <vt:lpstr>Lithium Batteries shipped by AIR</vt:lpstr>
      <vt:lpstr>Open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Zadrick, Laura</dc:creator>
  <cp:lastModifiedBy>Zadrick, Laura</cp:lastModifiedBy>
  <cp:revision>1</cp:revision>
  <dcterms:created xsi:type="dcterms:W3CDTF">2016-12-07T12:06:26Z</dcterms:created>
  <dcterms:modified xsi:type="dcterms:W3CDTF">2016-12-07T12:07:22Z</dcterms:modified>
</cp:coreProperties>
</file>