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B02899-9363-4B2F-996C-03E965B11BA4}" type="datetimeFigureOut">
              <a:rPr lang="en-US" smtClean="0"/>
              <a:t>1/22/2014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61963-2AA2-4B79-8681-E4BBDCA4FF4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8403D14B-620D-431D-9C1C-749C296D59AB}"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Notify</a:t>
            </a:r>
            <a:r>
              <a:rPr lang="en-US" baseline="0" dirty="0" smtClean="0"/>
              <a:t> state verus EPA.</a:t>
            </a:r>
          </a:p>
          <a:p>
            <a:r>
              <a:rPr lang="en-US" dirty="0" smtClean="0"/>
              <a:t>NY</a:t>
            </a:r>
            <a:r>
              <a:rPr lang="en-US" baseline="0" dirty="0" smtClean="0"/>
              <a:t> PA VI haven’t taken ownership of quad zzzz</a:t>
            </a:r>
          </a:p>
          <a:p>
            <a:r>
              <a:rPr lang="en-US" baseline="0" dirty="0" smtClean="0"/>
              <a:t>WI state administering quad zz 9/1</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3899866-9EA1-42FB-9016-C7063C940DA5}" type="slidenum">
              <a:rPr lang="en-US" smtClean="0"/>
              <a:pPr/>
              <a:t>12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a:t>
            </a:r>
          </a:p>
          <a:p>
            <a:r>
              <a:rPr lang="en-US" dirty="0" smtClean="0"/>
              <a:t>49 PPM – CO – 300</a:t>
            </a:r>
            <a:r>
              <a:rPr lang="en-US" baseline="0" dirty="0" smtClean="0"/>
              <a:t> to 500</a:t>
            </a:r>
          </a:p>
          <a:p>
            <a:r>
              <a:rPr lang="en-US" baseline="0" dirty="0" smtClean="0"/>
              <a:t>&gt;500hp  23 PPM CO</a:t>
            </a:r>
          </a:p>
          <a:p>
            <a:r>
              <a:rPr lang="en-US" baseline="0" dirty="0" smtClean="0"/>
              <a:t>70% of your fat number, or to the emission limit.</a:t>
            </a:r>
          </a:p>
          <a:p>
            <a:endParaRPr lang="en-US" baseline="0" dirty="0" smtClean="0"/>
          </a:p>
          <a:p>
            <a:endParaRPr lang="en-US" baseline="0" dirty="0" smtClean="0"/>
          </a:p>
          <a:p>
            <a:r>
              <a:rPr lang="en-US" baseline="0" dirty="0" smtClean="0"/>
              <a:t>Spark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3899866-9EA1-42FB-9016-C7063C940DA5}" type="slidenum">
              <a:rPr lang="en-US" smtClean="0"/>
              <a:pPr/>
              <a:t>13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Quad</a:t>
            </a:r>
            <a:r>
              <a:rPr lang="en-US" baseline="0" dirty="0" smtClean="0"/>
              <a:t> ZZZZ notification – possible if re-purposed from emergency to non emergency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93899866-9EA1-42FB-9016-C7063C940DA5}" type="slidenum">
              <a:rPr lang="en-US" smtClean="0"/>
              <a:pPr/>
              <a:t>24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9386C5-22A7-4B5F-B711-6AE6C0906945}"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386C5-22A7-4B5F-B711-6AE6C0906945}"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386C5-22A7-4B5F-B711-6AE6C0906945}"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386C5-22A7-4B5F-B711-6AE6C0906945}"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386C5-22A7-4B5F-B711-6AE6C0906945}" type="datetimeFigureOut">
              <a:rPr lang="en-US" smtClean="0"/>
              <a:t>1/22/2014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9386C5-22A7-4B5F-B711-6AE6C0906945}"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9386C5-22A7-4B5F-B711-6AE6C0906945}" type="datetimeFigureOut">
              <a:rPr lang="en-US" smtClean="0"/>
              <a:t>1/22/2014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386C5-22A7-4B5F-B711-6AE6C0906945}" type="datetimeFigureOut">
              <a:rPr lang="en-US" smtClean="0"/>
              <a:t>1/22/2014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386C5-22A7-4B5F-B711-6AE6C0906945}" type="datetimeFigureOut">
              <a:rPr lang="en-US" smtClean="0"/>
              <a:t>1/22/2014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386C5-22A7-4B5F-B711-6AE6C0906945}"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386C5-22A7-4B5F-B711-6AE6C0906945}" type="datetimeFigureOut">
              <a:rPr lang="en-US" smtClean="0"/>
              <a:t>1/22/2014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CA6F59-F01A-4C93-9AA0-F65158E021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386C5-22A7-4B5F-B711-6AE6C0906945}" type="datetimeFigureOut">
              <a:rPr lang="en-US" smtClean="0"/>
              <a:t>1/22/2014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A6F59-F01A-4C93-9AA0-F65158E021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cfr.gpoaccess.gov/cgi/t/text/text-idx?c=ecfr&amp;sid=4139948cba49b65ce5c05477f47bbf71&amp;tpl=/ecfrbrowse/Title40/40cfr60d_main_02.tpl" TargetMode="External"/><Relationship Id="rId2" Type="http://schemas.openxmlformats.org/officeDocument/2006/relationships/hyperlink" Target="http://ecfr.gpoaccess.gov/cgi/t/text/text-idx?c=ecfr&amp;sid=59a90b3aa02f6d8a04e860a0354600d5&amp;tpl=/ecfrbrowse/Title40/40cfr63e_main_02.tp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8435" name="Picture 10"/>
          <p:cNvPicPr>
            <a:picLocks noChangeAspect="1"/>
          </p:cNvPicPr>
          <p:nvPr/>
        </p:nvPicPr>
        <p:blipFill>
          <a:blip r:embed="rId4" cstate="print"/>
          <a:srcRect/>
          <a:stretch>
            <a:fillRect/>
          </a:stretch>
        </p:blipFill>
        <p:spPr bwMode="auto">
          <a:xfrm>
            <a:off x="914400" y="457200"/>
            <a:ext cx="2362200" cy="342900"/>
          </a:xfrm>
          <a:prstGeom prst="rect">
            <a:avLst/>
          </a:prstGeom>
          <a:noFill/>
          <a:ln w="9525">
            <a:noFill/>
            <a:miter lim="800000"/>
            <a:headEnd/>
            <a:tailEnd/>
          </a:ln>
        </p:spPr>
      </p:pic>
      <p:sp>
        <p:nvSpPr>
          <p:cNvPr id="18436" name="Rectangle 6"/>
          <p:cNvSpPr>
            <a:spLocks noGrp="1" noChangeArrowheads="1"/>
          </p:cNvSpPr>
          <p:nvPr>
            <p:ph type="sldNum" sz="quarter" idx="4294967295"/>
          </p:nvPr>
        </p:nvSpPr>
        <p:spPr bwMode="auto">
          <a:xfrm>
            <a:off x="8080375" y="6307138"/>
            <a:ext cx="773113" cy="476250"/>
          </a:xfrm>
          <a:prstGeom prst="rect">
            <a:avLst/>
          </a:prstGeom>
          <a:noFill/>
          <a:ln>
            <a:miter lim="800000"/>
            <a:headEnd/>
            <a:tailEnd/>
          </a:ln>
        </p:spPr>
        <p:txBody>
          <a:bodyPr/>
          <a:lstStyle/>
          <a:p>
            <a:pPr algn="r"/>
            <a:fld id="{CA1DC008-3BD7-40B7-A9D9-D105A9A84805}" type="slidenum">
              <a:rPr lang="en-US" sz="1400">
                <a:solidFill>
                  <a:srgbClr val="E46C0A"/>
                </a:solidFill>
              </a:rPr>
              <a:pPr algn="r"/>
              <a:t>1</a:t>
            </a:fld>
            <a:endParaRPr lang="en-US" sz="1400">
              <a:solidFill>
                <a:srgbClr val="E46C0A"/>
              </a:solidFill>
            </a:endParaRPr>
          </a:p>
        </p:txBody>
      </p:sp>
      <p:cxnSp>
        <p:nvCxnSpPr>
          <p:cNvPr id="12" name="Straight Connector 11"/>
          <p:cNvCxnSpPr/>
          <p:nvPr/>
        </p:nvCxnSpPr>
        <p:spPr>
          <a:xfrm>
            <a:off x="4602163" y="2819400"/>
            <a:ext cx="0" cy="1371600"/>
          </a:xfrm>
          <a:prstGeom prst="line">
            <a:avLst/>
          </a:prstGeom>
          <a:ln>
            <a:gradFill flip="none" rotWithShape="1">
              <a:gsLst>
                <a:gs pos="65000">
                  <a:schemeClr val="accent6">
                    <a:lumMod val="75000"/>
                  </a:schemeClr>
                </a:gs>
                <a:gs pos="0">
                  <a:schemeClr val="tx1"/>
                </a:gs>
                <a:gs pos="100000">
                  <a:schemeClr val="tx1"/>
                </a:gs>
                <a:gs pos="53000">
                  <a:schemeClr val="accent6">
                    <a:lumMod val="40000"/>
                    <a:lumOff val="60000"/>
                  </a:schemeClr>
                </a:gs>
                <a:gs pos="40000">
                  <a:schemeClr val="accent6">
                    <a:lumMod val="75000"/>
                  </a:schemeClr>
                </a:gs>
              </a:gsLst>
              <a:path path="circle">
                <a:fillToRect l="100000" t="100000"/>
              </a:path>
              <a:tileRect r="-100000" b="-100000"/>
            </a:gra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8200" y="3535363"/>
            <a:ext cx="3733800" cy="2062103"/>
          </a:xfrm>
          <a:prstGeom prst="rect">
            <a:avLst/>
          </a:prstGeom>
          <a:noFill/>
        </p:spPr>
        <p:txBody>
          <a:bodyPr>
            <a:spAutoFit/>
          </a:bodyPr>
          <a:lstStyle/>
          <a:p>
            <a:pPr algn="ctr">
              <a:defRPr/>
            </a:pPr>
            <a:r>
              <a:rPr lang="en-US" sz="3200" dirty="0" smtClean="0">
                <a:solidFill>
                  <a:schemeClr val="accent6">
                    <a:lumMod val="75000"/>
                  </a:schemeClr>
                </a:solidFill>
                <a:latin typeface="Calibri"/>
                <a:cs typeface="Calibri"/>
              </a:rPr>
              <a:t>RICE for CTACHMM</a:t>
            </a:r>
          </a:p>
          <a:p>
            <a:pPr algn="ctr">
              <a:defRPr/>
            </a:pPr>
            <a:r>
              <a:rPr lang="en-US" sz="3200" dirty="0" smtClean="0">
                <a:solidFill>
                  <a:schemeClr val="accent6">
                    <a:lumMod val="75000"/>
                  </a:schemeClr>
                </a:solidFill>
                <a:latin typeface="Calibri"/>
                <a:cs typeface="Calibri"/>
              </a:rPr>
              <a:t>General </a:t>
            </a:r>
            <a:r>
              <a:rPr lang="en-US" sz="3200" dirty="0" smtClean="0">
                <a:solidFill>
                  <a:schemeClr val="accent6">
                    <a:lumMod val="75000"/>
                  </a:schemeClr>
                </a:solidFill>
                <a:latin typeface="Calibri"/>
                <a:cs typeface="Calibri"/>
              </a:rPr>
              <a:t>Meeting</a:t>
            </a:r>
          </a:p>
          <a:p>
            <a:pPr algn="ctr">
              <a:defRPr/>
            </a:pPr>
            <a:r>
              <a:rPr lang="en-US" sz="3200" dirty="0" smtClean="0">
                <a:solidFill>
                  <a:schemeClr val="accent6">
                    <a:lumMod val="75000"/>
                  </a:schemeClr>
                </a:solidFill>
                <a:latin typeface="Calibri"/>
                <a:cs typeface="Calibri"/>
              </a:rPr>
              <a:t>By Laura Zadrick, CTACHMM President</a:t>
            </a:r>
            <a:endParaRPr lang="en-US" sz="3200" dirty="0">
              <a:solidFill>
                <a:schemeClr val="accent6">
                  <a:lumMod val="75000"/>
                </a:schemeClr>
              </a:solidFill>
              <a:latin typeface="Calibri"/>
              <a:cs typeface="Calibri"/>
            </a:endParaRPr>
          </a:p>
        </p:txBody>
      </p:sp>
      <p:sp>
        <p:nvSpPr>
          <p:cNvPr id="18439" name="TextBox 14"/>
          <p:cNvSpPr txBox="1">
            <a:spLocks noChangeArrowheads="1"/>
          </p:cNvSpPr>
          <p:nvPr/>
        </p:nvSpPr>
        <p:spPr bwMode="auto">
          <a:xfrm>
            <a:off x="4800600" y="3200400"/>
            <a:ext cx="2472152" cy="461665"/>
          </a:xfrm>
          <a:prstGeom prst="rect">
            <a:avLst/>
          </a:prstGeom>
          <a:noFill/>
          <a:ln w="9525">
            <a:noFill/>
            <a:miter lim="800000"/>
            <a:headEnd/>
            <a:tailEnd/>
          </a:ln>
        </p:spPr>
        <p:txBody>
          <a:bodyPr wrap="none">
            <a:spAutoFit/>
          </a:bodyPr>
          <a:lstStyle/>
          <a:p>
            <a:r>
              <a:rPr lang="en-US" sz="2400" dirty="0" smtClean="0">
                <a:latin typeface="Calibri" pitchFamily="34" charset="0"/>
                <a:cs typeface="Calibri" pitchFamily="34" charset="0"/>
              </a:rPr>
              <a:t>December 5, 2013</a:t>
            </a:r>
            <a:endParaRPr lang="en-US" sz="2400" dirty="0">
              <a:latin typeface="Calibri" pitchFamily="34" charset="0"/>
              <a:cs typeface="Calibri" pitchFamily="34" charset="0"/>
            </a:endParaRPr>
          </a:p>
        </p:txBody>
      </p:sp>
      <p:pic>
        <p:nvPicPr>
          <p:cNvPr id="18440" name="Picture 15"/>
          <p:cNvPicPr>
            <a:picLocks noChangeAspect="1"/>
          </p:cNvPicPr>
          <p:nvPr/>
        </p:nvPicPr>
        <p:blipFill>
          <a:blip r:embed="rId5" cstate="print"/>
          <a:srcRect/>
          <a:stretch>
            <a:fillRect/>
          </a:stretch>
        </p:blipFill>
        <p:spPr bwMode="auto">
          <a:xfrm>
            <a:off x="1219200" y="3038475"/>
            <a:ext cx="3213100" cy="4667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69977" cy="6172200"/>
          </a:xfrm>
          <a:prstGeom prst="rect">
            <a:avLst/>
          </a:prstGeom>
          <a:noFill/>
          <a:ln w="9525">
            <a:noFill/>
            <a:miter lim="800000"/>
            <a:headEnd/>
            <a:tailEnd/>
          </a:ln>
        </p:spPr>
      </p:pic>
      <p:sp>
        <p:nvSpPr>
          <p:cNvPr id="3" name="TextBox 2"/>
          <p:cNvSpPr txBox="1"/>
          <p:nvPr/>
        </p:nvSpPr>
        <p:spPr>
          <a:xfrm>
            <a:off x="8382000" y="5650468"/>
            <a:ext cx="457200" cy="369332"/>
          </a:xfrm>
          <a:prstGeom prst="rect">
            <a:avLst/>
          </a:prstGeom>
          <a:solidFill>
            <a:schemeClr val="bg1"/>
          </a:solidFill>
        </p:spPr>
        <p:txBody>
          <a:bodyPr wrap="square" rtlCol="0">
            <a:spAutoFit/>
          </a:bodyPr>
          <a:lstStyle/>
          <a:p>
            <a:endParaRPr lang="en-US" dirty="0"/>
          </a:p>
        </p:txBody>
      </p:sp>
      <p:sp>
        <p:nvSpPr>
          <p:cNvPr id="4" name="Oval 3"/>
          <p:cNvSpPr/>
          <p:nvPr/>
        </p:nvSpPr>
        <p:spPr bwMode="auto">
          <a:xfrm>
            <a:off x="0" y="5334000"/>
            <a:ext cx="1981200" cy="8382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905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0" y="30151"/>
            <a:ext cx="9144000" cy="614204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solidFill>
                  <a:srgbClr val="0038A8"/>
                </a:solidFill>
              </a:rPr>
              <a:t>Requirements – NOTIFICATION</a:t>
            </a:r>
            <a:endParaRPr lang="en-US" cap="all" dirty="0">
              <a:solidFill>
                <a:srgbClr val="0038A8"/>
              </a:solidFill>
            </a:endParaRPr>
          </a:p>
        </p:txBody>
      </p:sp>
      <p:sp>
        <p:nvSpPr>
          <p:cNvPr id="3" name="Content Placeholder 2"/>
          <p:cNvSpPr>
            <a:spLocks noGrp="1"/>
          </p:cNvSpPr>
          <p:nvPr>
            <p:ph idx="1"/>
          </p:nvPr>
        </p:nvSpPr>
        <p:spPr>
          <a:xfrm>
            <a:off x="381000" y="914400"/>
            <a:ext cx="8229600" cy="4525963"/>
          </a:xfrm>
        </p:spPr>
        <p:txBody>
          <a:bodyPr>
            <a:noAutofit/>
          </a:bodyPr>
          <a:lstStyle/>
          <a:p>
            <a:pPr>
              <a:spcAft>
                <a:spcPts val="600"/>
              </a:spcAft>
            </a:pPr>
            <a:r>
              <a:rPr lang="en-US" sz="1400" b="1" dirty="0" smtClean="0">
                <a:solidFill>
                  <a:srgbClr val="0038A8"/>
                </a:solidFill>
                <a:latin typeface="Century Gothic" pitchFamily="34" charset="0"/>
              </a:rPr>
              <a:t>Applicability</a:t>
            </a:r>
          </a:p>
          <a:p>
            <a:pPr lvl="1">
              <a:spcAft>
                <a:spcPts val="600"/>
              </a:spcAft>
            </a:pPr>
            <a:r>
              <a:rPr lang="en-US" sz="1400" dirty="0" smtClean="0">
                <a:latin typeface="Century Gothic" pitchFamily="34" charset="0"/>
              </a:rPr>
              <a:t>Non-emergency CI engines &gt; 300 HP Installed before July 2006 (NESHAP)</a:t>
            </a:r>
          </a:p>
          <a:p>
            <a:pPr lvl="1">
              <a:spcAft>
                <a:spcPts val="600"/>
              </a:spcAft>
            </a:pPr>
            <a:r>
              <a:rPr lang="en-US" sz="1400" dirty="0" smtClean="0">
                <a:latin typeface="Century Gothic" pitchFamily="34" charset="0"/>
              </a:rPr>
              <a:t>Non-emergency SI engines &gt; 500 HP Installed before July 2007 (NESHAP);</a:t>
            </a:r>
          </a:p>
          <a:p>
            <a:pPr lvl="1">
              <a:spcAft>
                <a:spcPts val="600"/>
              </a:spcAft>
            </a:pPr>
            <a:r>
              <a:rPr lang="en-US" sz="1400" dirty="0" smtClean="0">
                <a:latin typeface="Century Gothic" pitchFamily="34" charset="0"/>
              </a:rPr>
              <a:t> Non-emergency CI engines manufactured after July 2006 (NSPS)</a:t>
            </a:r>
          </a:p>
          <a:p>
            <a:pPr lvl="1">
              <a:spcAft>
                <a:spcPts val="600"/>
              </a:spcAft>
            </a:pPr>
            <a:r>
              <a:rPr lang="en-US" sz="1400" dirty="0" smtClean="0">
                <a:latin typeface="Century Gothic" pitchFamily="34" charset="0"/>
              </a:rPr>
              <a:t>Non-emergency SI manufactured after July 2007 (NSPS)</a:t>
            </a:r>
          </a:p>
          <a:p>
            <a:pPr>
              <a:spcAft>
                <a:spcPts val="600"/>
              </a:spcAft>
            </a:pPr>
            <a:r>
              <a:rPr lang="en-US" sz="1400" b="1" dirty="0" smtClean="0">
                <a:solidFill>
                  <a:srgbClr val="0038A8"/>
                </a:solidFill>
                <a:latin typeface="Century Gothic" pitchFamily="34" charset="0"/>
              </a:rPr>
              <a:t>Submit Letter to EPA Region with:</a:t>
            </a:r>
          </a:p>
          <a:p>
            <a:pPr lvl="1">
              <a:spcAft>
                <a:spcPts val="600"/>
              </a:spcAft>
            </a:pPr>
            <a:r>
              <a:rPr lang="en-US" sz="1400" dirty="0" smtClean="0">
                <a:latin typeface="Century Gothic" pitchFamily="34" charset="0"/>
              </a:rPr>
              <a:t>Facility Name</a:t>
            </a:r>
          </a:p>
          <a:p>
            <a:pPr lvl="1">
              <a:spcAft>
                <a:spcPts val="600"/>
              </a:spcAft>
            </a:pPr>
            <a:r>
              <a:rPr lang="en-US" sz="1400" dirty="0" smtClean="0">
                <a:latin typeface="Century Gothic" pitchFamily="34" charset="0"/>
              </a:rPr>
              <a:t>Engine Make/Model/Serial# &amp; Engine Family</a:t>
            </a:r>
          </a:p>
          <a:p>
            <a:pPr lvl="1">
              <a:spcAft>
                <a:spcPts val="600"/>
              </a:spcAft>
            </a:pPr>
            <a:r>
              <a:rPr lang="en-US" sz="1400" dirty="0" smtClean="0">
                <a:latin typeface="Century Gothic" pitchFamily="34" charset="0"/>
              </a:rPr>
              <a:t>Testing Requirements</a:t>
            </a:r>
          </a:p>
          <a:p>
            <a:pPr lvl="1">
              <a:spcAft>
                <a:spcPts val="600"/>
              </a:spcAft>
            </a:pPr>
            <a:r>
              <a:rPr lang="en-US" sz="1400" dirty="0" smtClean="0">
                <a:latin typeface="Century Gothic" pitchFamily="34" charset="0"/>
              </a:rPr>
              <a:t>Max Engine Power/Displacement/Fuel</a:t>
            </a:r>
          </a:p>
          <a:p>
            <a:pPr lvl="1">
              <a:spcAft>
                <a:spcPts val="600"/>
              </a:spcAft>
            </a:pPr>
            <a:r>
              <a:rPr lang="en-US" sz="1400" dirty="0" smtClean="0">
                <a:latin typeface="Century Gothic" pitchFamily="34" charset="0"/>
              </a:rPr>
              <a:t>Controls, if in place</a:t>
            </a:r>
          </a:p>
          <a:p>
            <a:pPr lvl="1">
              <a:spcAft>
                <a:spcPts val="600"/>
              </a:spcAft>
            </a:pPr>
            <a:r>
              <a:rPr lang="en-US" sz="1400" dirty="0" smtClean="0">
                <a:latin typeface="Century Gothic" pitchFamily="34" charset="0"/>
              </a:rPr>
              <a:t>Fuel Used</a:t>
            </a:r>
          </a:p>
          <a:p>
            <a:pPr lvl="1">
              <a:spcAft>
                <a:spcPts val="600"/>
              </a:spcAft>
            </a:pPr>
            <a:r>
              <a:rPr lang="en-US" sz="1400" dirty="0" smtClean="0">
                <a:latin typeface="Century Gothic" pitchFamily="34" charset="0"/>
              </a:rPr>
              <a:t>Emission Limits</a:t>
            </a:r>
          </a:p>
          <a:p>
            <a:pPr>
              <a:spcAft>
                <a:spcPts val="600"/>
              </a:spcAft>
            </a:pPr>
            <a:r>
              <a:rPr lang="en-US" sz="1400" b="1" dirty="0" smtClean="0">
                <a:solidFill>
                  <a:srgbClr val="0038A8"/>
                </a:solidFill>
                <a:latin typeface="Century Gothic" pitchFamily="34" charset="0"/>
              </a:rPr>
              <a:t>Submission Date</a:t>
            </a:r>
          </a:p>
          <a:p>
            <a:pPr lvl="1">
              <a:spcAft>
                <a:spcPts val="600"/>
              </a:spcAft>
            </a:pPr>
            <a:r>
              <a:rPr lang="en-US" sz="1400" dirty="0" smtClean="0">
                <a:latin typeface="Century Gothic" pitchFamily="34" charset="0"/>
              </a:rPr>
              <a:t>NSPS – due with 30 days after construction</a:t>
            </a:r>
          </a:p>
          <a:p>
            <a:pPr lvl="1">
              <a:spcAft>
                <a:spcPts val="600"/>
              </a:spcAft>
            </a:pPr>
            <a:r>
              <a:rPr lang="en-US" sz="1400" dirty="0" smtClean="0">
                <a:latin typeface="Century Gothic" pitchFamily="34" charset="0"/>
              </a:rPr>
              <a:t>NESHAP – February 11, 2012 unless Tier I or II engines using BMP due March 2013</a:t>
            </a: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813"/>
            <a:ext cx="8915400" cy="1143001"/>
          </a:xfrm>
        </p:spPr>
        <p:txBody>
          <a:bodyPr>
            <a:normAutofit fontScale="90000"/>
          </a:bodyPr>
          <a:lstStyle/>
          <a:p>
            <a:r>
              <a:rPr lang="en-US" cap="all" dirty="0" smtClean="0">
                <a:solidFill>
                  <a:srgbClr val="0038A8"/>
                </a:solidFill>
              </a:rPr>
              <a:t>RICE Requirements – Emission Limits</a:t>
            </a:r>
            <a:endParaRPr lang="en-US" cap="all" dirty="0">
              <a:solidFill>
                <a:srgbClr val="0038A8"/>
              </a:solidFill>
            </a:endParaRPr>
          </a:p>
        </p:txBody>
      </p:sp>
      <p:sp>
        <p:nvSpPr>
          <p:cNvPr id="3" name="Content Placeholder 2"/>
          <p:cNvSpPr>
            <a:spLocks noGrp="1"/>
          </p:cNvSpPr>
          <p:nvPr>
            <p:ph idx="1"/>
          </p:nvPr>
        </p:nvSpPr>
        <p:spPr>
          <a:xfrm>
            <a:off x="152400" y="914400"/>
            <a:ext cx="8534400" cy="5181600"/>
          </a:xfrm>
        </p:spPr>
        <p:txBody>
          <a:bodyPr>
            <a:normAutofit fontScale="40000" lnSpcReduction="20000"/>
          </a:bodyPr>
          <a:lstStyle/>
          <a:p>
            <a:pPr lvl="0"/>
            <a:r>
              <a:rPr lang="en-US" sz="4000" b="1" u="sng" dirty="0" smtClean="0">
                <a:solidFill>
                  <a:srgbClr val="0038A8"/>
                </a:solidFill>
              </a:rPr>
              <a:t>RICE NESHAP </a:t>
            </a:r>
            <a:r>
              <a:rPr lang="en-US" sz="4000" b="1" dirty="0" smtClean="0">
                <a:solidFill>
                  <a:srgbClr val="0038A8"/>
                </a:solidFill>
              </a:rPr>
              <a:t> </a:t>
            </a:r>
            <a:r>
              <a:rPr lang="en-US" sz="4000" b="1" i="1" dirty="0" smtClean="0">
                <a:solidFill>
                  <a:srgbClr val="0038A8"/>
                </a:solidFill>
              </a:rPr>
              <a:t>(CI/SI Installed before July 2006/2007)</a:t>
            </a:r>
          </a:p>
          <a:p>
            <a:pPr lvl="0">
              <a:buNone/>
            </a:pPr>
            <a:endParaRPr lang="en-US" sz="3400" i="1" dirty="0" smtClean="0"/>
          </a:p>
          <a:p>
            <a:pPr lvl="1"/>
            <a:r>
              <a:rPr lang="en-US" sz="3200" b="1" dirty="0" smtClean="0">
                <a:latin typeface="Century Gothic" pitchFamily="34" charset="0"/>
              </a:rPr>
              <a:t>&lt; </a:t>
            </a:r>
            <a:r>
              <a:rPr lang="en-US" sz="3500" b="1" dirty="0" smtClean="0">
                <a:latin typeface="Century Gothic" pitchFamily="34" charset="0"/>
              </a:rPr>
              <a:t>300 HP –none</a:t>
            </a:r>
          </a:p>
          <a:p>
            <a:pPr lvl="1"/>
            <a:r>
              <a:rPr lang="en-US" sz="3500" b="1" dirty="0" smtClean="0">
                <a:latin typeface="Century Gothic" pitchFamily="34" charset="0"/>
              </a:rPr>
              <a:t>&gt; 300 HP – Must meet CO Emission limit</a:t>
            </a:r>
          </a:p>
          <a:p>
            <a:pPr lvl="2"/>
            <a:r>
              <a:rPr lang="en-US" sz="3500" dirty="0" smtClean="0">
                <a:latin typeface="Century Gothic" pitchFamily="34" charset="0"/>
              </a:rPr>
              <a:t>Must Submit Initial Compliance Notice by May 3, 2013 </a:t>
            </a:r>
            <a:r>
              <a:rPr lang="en-US" sz="3600" dirty="0" smtClean="0">
                <a:latin typeface="Century Gothic" pitchFamily="34" charset="0"/>
              </a:rPr>
              <a:t>(CI), October  19, 2013 (SI)</a:t>
            </a:r>
            <a:endParaRPr lang="en-US" sz="3500" dirty="0" smtClean="0">
              <a:latin typeface="Century Gothic" pitchFamily="34" charset="0"/>
            </a:endParaRPr>
          </a:p>
          <a:p>
            <a:pPr lvl="2">
              <a:buNone/>
            </a:pPr>
            <a:endParaRPr lang="en-US" sz="2800" dirty="0" smtClean="0">
              <a:latin typeface="Century Gothic" pitchFamily="34" charset="0"/>
            </a:endParaRPr>
          </a:p>
          <a:p>
            <a:pPr lvl="3"/>
            <a:r>
              <a:rPr lang="en-US" sz="3300" dirty="0" smtClean="0">
                <a:latin typeface="Century Gothic" pitchFamily="34" charset="0"/>
              </a:rPr>
              <a:t>If compliant, maintain records and retest if engine reconstructed</a:t>
            </a:r>
          </a:p>
          <a:p>
            <a:pPr lvl="3"/>
            <a:r>
              <a:rPr lang="en-US" sz="3300" dirty="0" smtClean="0">
                <a:latin typeface="Century Gothic" pitchFamily="34" charset="0"/>
              </a:rPr>
              <a:t>If Non-Compliant, install controls to achieve limits or reduce emissions by 70%</a:t>
            </a:r>
          </a:p>
          <a:p>
            <a:pPr lvl="3">
              <a:buNone/>
            </a:pPr>
            <a:endParaRPr lang="en-US" sz="2500" dirty="0" smtClean="0">
              <a:latin typeface="Century Gothic" pitchFamily="34" charset="0"/>
            </a:endParaRPr>
          </a:p>
          <a:p>
            <a:pPr lvl="1"/>
            <a:r>
              <a:rPr lang="en-US" sz="3500" dirty="0" smtClean="0">
                <a:latin typeface="Century Gothic" pitchFamily="34" charset="0"/>
              </a:rPr>
              <a:t>&gt; </a:t>
            </a:r>
            <a:r>
              <a:rPr lang="en-US" sz="3500" b="1" dirty="0" smtClean="0">
                <a:latin typeface="Century Gothic" pitchFamily="34" charset="0"/>
              </a:rPr>
              <a:t>500 HP – Must meet CO and/or formaldehyde (Major) emission limits</a:t>
            </a:r>
          </a:p>
          <a:p>
            <a:pPr lvl="2"/>
            <a:r>
              <a:rPr lang="en-US" sz="3500" dirty="0" smtClean="0">
                <a:latin typeface="Century Gothic" pitchFamily="34" charset="0"/>
              </a:rPr>
              <a:t>Must conduct Initial stack test by May 3, 2013 (CI ) and October  19, 2013 (SI)</a:t>
            </a:r>
          </a:p>
          <a:p>
            <a:pPr lvl="2">
              <a:buNone/>
            </a:pPr>
            <a:endParaRPr lang="en-US" sz="2800" dirty="0" smtClean="0">
              <a:latin typeface="Century Gothic" pitchFamily="34" charset="0"/>
            </a:endParaRPr>
          </a:p>
          <a:p>
            <a:pPr lvl="3"/>
            <a:r>
              <a:rPr lang="en-US" sz="3300" dirty="0" smtClean="0">
                <a:latin typeface="Century Gothic" pitchFamily="34" charset="0"/>
              </a:rPr>
              <a:t>If compliant, maintain records and retest every 3 yrs. or 8760 hours of operation</a:t>
            </a:r>
          </a:p>
          <a:p>
            <a:pPr lvl="3"/>
            <a:r>
              <a:rPr lang="en-US" sz="3300" dirty="0" smtClean="0">
                <a:latin typeface="Century Gothic" pitchFamily="34" charset="0"/>
              </a:rPr>
              <a:t>If Non-Compliant, install controls to reduce emissions by 70% and retest every 3 yrs. or 8760 hours of operation</a:t>
            </a:r>
          </a:p>
          <a:p>
            <a:pPr lvl="3"/>
            <a:endParaRPr lang="en-US" sz="2400" dirty="0" smtClean="0">
              <a:latin typeface="Century Gothic" pitchFamily="34" charset="0"/>
            </a:endParaRPr>
          </a:p>
          <a:p>
            <a:pPr lvl="0"/>
            <a:r>
              <a:rPr lang="en-US" sz="4000" b="1" u="sng" dirty="0" smtClean="0">
                <a:solidFill>
                  <a:srgbClr val="0038A8"/>
                </a:solidFill>
              </a:rPr>
              <a:t>RICE NSPS</a:t>
            </a:r>
            <a:r>
              <a:rPr lang="en-US" sz="4000" b="1" dirty="0" smtClean="0">
                <a:solidFill>
                  <a:srgbClr val="0038A8"/>
                </a:solidFill>
              </a:rPr>
              <a:t> </a:t>
            </a:r>
            <a:r>
              <a:rPr lang="en-US" sz="4000" b="1" i="1" dirty="0" smtClean="0">
                <a:solidFill>
                  <a:srgbClr val="0038A8"/>
                </a:solidFill>
              </a:rPr>
              <a:t>(CI/SI manufactured after July 2006/2007)</a:t>
            </a:r>
          </a:p>
          <a:p>
            <a:pPr lvl="0">
              <a:buNone/>
            </a:pPr>
            <a:endParaRPr lang="en-US" sz="3400" i="1" dirty="0" smtClean="0"/>
          </a:p>
          <a:p>
            <a:pPr lvl="1"/>
            <a:r>
              <a:rPr lang="en-US" sz="3500" b="1" dirty="0" smtClean="0">
                <a:latin typeface="Century Gothic" pitchFamily="34" charset="0"/>
              </a:rPr>
              <a:t>Obtain Engine Manufacturer Emissions Certificate and demonstrate compliance with NOx, CO, PM, VOC, NMHC</a:t>
            </a:r>
          </a:p>
          <a:p>
            <a:pPr lvl="2"/>
            <a:r>
              <a:rPr lang="en-US" sz="3500" dirty="0" smtClean="0">
                <a:latin typeface="Century Gothic" pitchFamily="34" charset="0"/>
              </a:rPr>
              <a:t>If demonstrates compliance, maintain certificate</a:t>
            </a:r>
          </a:p>
          <a:p>
            <a:pPr lvl="2"/>
            <a:r>
              <a:rPr lang="en-US" sz="3500" dirty="0" smtClean="0">
                <a:latin typeface="Century Gothic" pitchFamily="34" charset="0"/>
              </a:rPr>
              <a:t>If certificate is not available or certificate indicates exceedances:</a:t>
            </a:r>
          </a:p>
          <a:p>
            <a:pPr lvl="2">
              <a:buNone/>
            </a:pPr>
            <a:endParaRPr lang="en-US" sz="2900" dirty="0" smtClean="0">
              <a:latin typeface="Century Gothic" pitchFamily="34" charset="0"/>
            </a:endParaRPr>
          </a:p>
          <a:p>
            <a:pPr lvl="3"/>
            <a:r>
              <a:rPr lang="en-US" sz="3300" dirty="0" smtClean="0">
                <a:latin typeface="Century Gothic" pitchFamily="34" charset="0"/>
              </a:rPr>
              <a:t>Conduct Stack Test within 60 days of installation to determine emissions, install controls if required and re-test to demonstrate compliance (must meet emission limit) </a:t>
            </a:r>
          </a:p>
          <a:p>
            <a:endParaRPr lang="en-US"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mond 5"/>
          <p:cNvSpPr/>
          <p:nvPr/>
        </p:nvSpPr>
        <p:spPr>
          <a:xfrm>
            <a:off x="1219200" y="685800"/>
            <a:ext cx="1676400" cy="685800"/>
          </a:xfrm>
          <a:prstGeom prst="diamond">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&lt; June 2006</a:t>
            </a:r>
            <a:endParaRPr lang="en-US" sz="1600" b="1" dirty="0">
              <a:solidFill>
                <a:schemeClr val="tx1"/>
              </a:solidFill>
            </a:endParaRPr>
          </a:p>
        </p:txBody>
      </p:sp>
      <p:sp>
        <p:nvSpPr>
          <p:cNvPr id="9" name="Rounded Rectangle 8"/>
          <p:cNvSpPr/>
          <p:nvPr/>
        </p:nvSpPr>
        <p:spPr>
          <a:xfrm>
            <a:off x="1981200" y="2819400"/>
            <a:ext cx="1676400" cy="685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&gt;300 BHP-hr (CI)</a:t>
            </a:r>
          </a:p>
          <a:p>
            <a:pPr algn="ctr"/>
            <a:r>
              <a:rPr lang="en-US" sz="1400" dirty="0" smtClean="0">
                <a:solidFill>
                  <a:schemeClr val="tx1"/>
                </a:solidFill>
              </a:rPr>
              <a:t>&gt; 500 BHP –hr (SI)</a:t>
            </a:r>
            <a:endParaRPr lang="en-US" sz="1400" dirty="0">
              <a:solidFill>
                <a:schemeClr val="tx1"/>
              </a:solidFill>
            </a:endParaRPr>
          </a:p>
        </p:txBody>
      </p:sp>
      <p:sp>
        <p:nvSpPr>
          <p:cNvPr id="10" name="Rounded Rectangle 9"/>
          <p:cNvSpPr/>
          <p:nvPr/>
        </p:nvSpPr>
        <p:spPr>
          <a:xfrm>
            <a:off x="152400" y="2819400"/>
            <a:ext cx="1676400" cy="6858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&lt; 300 BHP-hr (CI)</a:t>
            </a:r>
          </a:p>
          <a:p>
            <a:pPr algn="ctr"/>
            <a:r>
              <a:rPr lang="en-US" sz="1400" dirty="0" smtClean="0">
                <a:solidFill>
                  <a:schemeClr val="tx1"/>
                </a:solidFill>
              </a:rPr>
              <a:t>&lt; 500 BHP –hr (SI)</a:t>
            </a:r>
            <a:endParaRPr lang="en-US" sz="1400" dirty="0">
              <a:solidFill>
                <a:schemeClr val="tx1"/>
              </a:solidFill>
            </a:endParaRPr>
          </a:p>
        </p:txBody>
      </p:sp>
      <p:sp>
        <p:nvSpPr>
          <p:cNvPr id="11" name="Rounded Rectangle 10"/>
          <p:cNvSpPr/>
          <p:nvPr/>
        </p:nvSpPr>
        <p:spPr>
          <a:xfrm>
            <a:off x="203200" y="4495800"/>
            <a:ext cx="16002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Maintenance</a:t>
            </a:r>
            <a:endParaRPr lang="en-US" dirty="0">
              <a:solidFill>
                <a:schemeClr val="tx1"/>
              </a:solidFill>
            </a:endParaRPr>
          </a:p>
        </p:txBody>
      </p:sp>
      <p:sp>
        <p:nvSpPr>
          <p:cNvPr id="12" name="Rounded Rectangle 11"/>
          <p:cNvSpPr/>
          <p:nvPr/>
        </p:nvSpPr>
        <p:spPr>
          <a:xfrm>
            <a:off x="2032000" y="3733800"/>
            <a:ext cx="16002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Notification</a:t>
            </a:r>
            <a:endParaRPr lang="en-US" dirty="0">
              <a:solidFill>
                <a:schemeClr val="tx1"/>
              </a:solidFill>
            </a:endParaRPr>
          </a:p>
        </p:txBody>
      </p:sp>
      <p:sp>
        <p:nvSpPr>
          <p:cNvPr id="14" name="Rounded Rectangle 13"/>
          <p:cNvSpPr/>
          <p:nvPr/>
        </p:nvSpPr>
        <p:spPr>
          <a:xfrm>
            <a:off x="5638800" y="3048000"/>
            <a:ext cx="1524000" cy="609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Notification</a:t>
            </a:r>
          </a:p>
          <a:p>
            <a:pPr algn="ctr"/>
            <a:r>
              <a:rPr lang="en-US" sz="1050" dirty="0" smtClean="0">
                <a:solidFill>
                  <a:schemeClr val="tx1"/>
                </a:solidFill>
              </a:rPr>
              <a:t>(Submit within 90 days of startup)</a:t>
            </a:r>
            <a:endParaRPr lang="en-US" sz="1050" dirty="0">
              <a:solidFill>
                <a:schemeClr val="tx1"/>
              </a:solidFill>
            </a:endParaRPr>
          </a:p>
        </p:txBody>
      </p:sp>
      <p:sp>
        <p:nvSpPr>
          <p:cNvPr id="17" name="Rounded Rectangle 16"/>
          <p:cNvSpPr/>
          <p:nvPr/>
        </p:nvSpPr>
        <p:spPr>
          <a:xfrm>
            <a:off x="1981200" y="4495800"/>
            <a:ext cx="18288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Emissions Testing</a:t>
            </a:r>
            <a:endParaRPr lang="en-US" sz="1200" dirty="0" smtClean="0">
              <a:solidFill>
                <a:schemeClr val="tx1"/>
              </a:solidFill>
            </a:endParaRPr>
          </a:p>
          <a:p>
            <a:pPr algn="ctr"/>
            <a:r>
              <a:rPr lang="en-US" sz="1050" dirty="0" smtClean="0">
                <a:solidFill>
                  <a:schemeClr val="tx1"/>
                </a:solidFill>
              </a:rPr>
              <a:t>(Submit CI – Nov 1, 2013 Submit SI – April 16, 2014)</a:t>
            </a:r>
            <a:endParaRPr lang="en-US" sz="1100" dirty="0">
              <a:solidFill>
                <a:schemeClr val="tx1"/>
              </a:solidFill>
            </a:endParaRPr>
          </a:p>
        </p:txBody>
      </p:sp>
      <p:sp>
        <p:nvSpPr>
          <p:cNvPr id="18" name="Rounded Rectangle 17"/>
          <p:cNvSpPr/>
          <p:nvPr/>
        </p:nvSpPr>
        <p:spPr>
          <a:xfrm>
            <a:off x="2057400" y="5257800"/>
            <a:ext cx="16002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Logs</a:t>
            </a:r>
            <a:endParaRPr lang="en-US" dirty="0">
              <a:solidFill>
                <a:schemeClr val="tx1"/>
              </a:solidFill>
            </a:endParaRPr>
          </a:p>
        </p:txBody>
      </p:sp>
      <p:sp>
        <p:nvSpPr>
          <p:cNvPr id="19" name="Rounded Rectangle 18"/>
          <p:cNvSpPr/>
          <p:nvPr/>
        </p:nvSpPr>
        <p:spPr>
          <a:xfrm>
            <a:off x="2057400" y="5943600"/>
            <a:ext cx="16002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Reporting</a:t>
            </a:r>
            <a:endParaRPr lang="en-US" dirty="0">
              <a:solidFill>
                <a:schemeClr val="tx1"/>
              </a:solidFill>
            </a:endParaRPr>
          </a:p>
        </p:txBody>
      </p:sp>
      <p:sp>
        <p:nvSpPr>
          <p:cNvPr id="20" name="Rounded Rectangle 19"/>
          <p:cNvSpPr/>
          <p:nvPr/>
        </p:nvSpPr>
        <p:spPr>
          <a:xfrm>
            <a:off x="228600" y="3733800"/>
            <a:ext cx="15240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Logs</a:t>
            </a:r>
            <a:endParaRPr lang="en-US" dirty="0">
              <a:solidFill>
                <a:schemeClr val="tx1"/>
              </a:solidFill>
            </a:endParaRPr>
          </a:p>
        </p:txBody>
      </p:sp>
      <p:sp>
        <p:nvSpPr>
          <p:cNvPr id="76" name="Rounded Rectangle 75"/>
          <p:cNvSpPr/>
          <p:nvPr/>
        </p:nvSpPr>
        <p:spPr>
          <a:xfrm>
            <a:off x="7467600" y="3886200"/>
            <a:ext cx="15240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sym typeface="Wingdings" pitchFamily="2" charset="2"/>
              </a:rPr>
              <a:t>Testing</a:t>
            </a:r>
            <a:endParaRPr lang="en-US" dirty="0">
              <a:solidFill>
                <a:schemeClr val="tx1"/>
              </a:solidFill>
            </a:endParaRPr>
          </a:p>
        </p:txBody>
      </p:sp>
      <p:sp>
        <p:nvSpPr>
          <p:cNvPr id="44" name="Diamond 43"/>
          <p:cNvSpPr/>
          <p:nvPr/>
        </p:nvSpPr>
        <p:spPr>
          <a:xfrm>
            <a:off x="1066800" y="1600200"/>
            <a:ext cx="1981200" cy="838200"/>
          </a:xfrm>
          <a:prstGeom prst="diamond">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Emergency</a:t>
            </a:r>
            <a:endParaRPr lang="en-US" sz="1200" i="1" dirty="0">
              <a:solidFill>
                <a:schemeClr val="tx1"/>
              </a:solidFill>
            </a:endParaRPr>
          </a:p>
        </p:txBody>
      </p:sp>
      <p:sp>
        <p:nvSpPr>
          <p:cNvPr id="45" name="Rounded Rectangle 44"/>
          <p:cNvSpPr/>
          <p:nvPr/>
        </p:nvSpPr>
        <p:spPr>
          <a:xfrm>
            <a:off x="3810000" y="1752600"/>
            <a:ext cx="15240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Logs</a:t>
            </a:r>
          </a:p>
          <a:p>
            <a:pPr algn="ctr"/>
            <a:r>
              <a:rPr lang="en-US" sz="1050" dirty="0" smtClean="0">
                <a:solidFill>
                  <a:schemeClr val="tx1"/>
                </a:solidFill>
              </a:rPr>
              <a:t>(Install Hour Meter)</a:t>
            </a:r>
            <a:endParaRPr lang="en-US" sz="1050" dirty="0">
              <a:solidFill>
                <a:schemeClr val="tx1"/>
              </a:solidFill>
            </a:endParaRPr>
          </a:p>
        </p:txBody>
      </p:sp>
      <p:sp>
        <p:nvSpPr>
          <p:cNvPr id="46" name="Rounded Rectangle 45"/>
          <p:cNvSpPr/>
          <p:nvPr/>
        </p:nvSpPr>
        <p:spPr>
          <a:xfrm>
            <a:off x="3771900" y="2514600"/>
            <a:ext cx="16002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Maintenance</a:t>
            </a:r>
            <a:endParaRPr lang="en-US" dirty="0">
              <a:solidFill>
                <a:schemeClr val="tx1"/>
              </a:solidFill>
            </a:endParaRPr>
          </a:p>
        </p:txBody>
      </p:sp>
      <p:cxnSp>
        <p:nvCxnSpPr>
          <p:cNvPr id="53" name="Elbow Connector 52"/>
          <p:cNvCxnSpPr>
            <a:stCxn id="4" idx="1"/>
            <a:endCxn id="6" idx="0"/>
          </p:cNvCxnSpPr>
          <p:nvPr/>
        </p:nvCxnSpPr>
        <p:spPr>
          <a:xfrm rot="10800000" flipV="1">
            <a:off x="2057400" y="419100"/>
            <a:ext cx="1295400" cy="266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4" idx="3"/>
          </p:cNvCxnSpPr>
          <p:nvPr/>
        </p:nvCxnSpPr>
        <p:spPr>
          <a:xfrm>
            <a:off x="5181600" y="419100"/>
            <a:ext cx="1219200" cy="266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 idx="2"/>
            <a:endCxn id="44" idx="0"/>
          </p:cNvCxnSpPr>
          <p:nvPr/>
        </p:nvCxnSpPr>
        <p:spPr>
          <a:xfrm>
            <a:off x="2057400" y="1371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4" idx="3"/>
            <a:endCxn id="45" idx="1"/>
          </p:cNvCxnSpPr>
          <p:nvPr/>
        </p:nvCxnSpPr>
        <p:spPr>
          <a:xfrm>
            <a:off x="3048000" y="2019300"/>
            <a:ext cx="762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45" idx="2"/>
            <a:endCxn id="46" idx="0"/>
          </p:cNvCxnSpPr>
          <p:nvPr/>
        </p:nvCxnSpPr>
        <p:spPr>
          <a:xfrm>
            <a:off x="4572000" y="22860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44" idx="2"/>
            <a:endCxn id="10" idx="0"/>
          </p:cNvCxnSpPr>
          <p:nvPr/>
        </p:nvCxnSpPr>
        <p:spPr>
          <a:xfrm rot="5400000">
            <a:off x="1333500" y="2095500"/>
            <a:ext cx="381000" cy="10668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44" idx="2"/>
            <a:endCxn id="9" idx="0"/>
          </p:cNvCxnSpPr>
          <p:nvPr/>
        </p:nvCxnSpPr>
        <p:spPr>
          <a:xfrm rot="16200000" flipH="1">
            <a:off x="2247900" y="2247900"/>
            <a:ext cx="381000" cy="7620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Rounded Rectangle 93"/>
          <p:cNvSpPr/>
          <p:nvPr/>
        </p:nvSpPr>
        <p:spPr>
          <a:xfrm>
            <a:off x="7467600" y="3048000"/>
            <a:ext cx="1524000" cy="609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Notification</a:t>
            </a:r>
          </a:p>
          <a:p>
            <a:pPr algn="ctr"/>
            <a:r>
              <a:rPr lang="en-US" sz="1050" dirty="0" smtClean="0">
                <a:solidFill>
                  <a:schemeClr val="tx1"/>
                </a:solidFill>
              </a:rPr>
              <a:t>(Submit within 90 days of startup)</a:t>
            </a:r>
            <a:endParaRPr lang="en-US" sz="1050" dirty="0">
              <a:solidFill>
                <a:schemeClr val="tx1"/>
              </a:solidFill>
            </a:endParaRPr>
          </a:p>
        </p:txBody>
      </p:sp>
      <p:cxnSp>
        <p:nvCxnSpPr>
          <p:cNvPr id="96" name="Straight Arrow Connector 95"/>
          <p:cNvCxnSpPr>
            <a:stCxn id="71" idx="2"/>
          </p:cNvCxnSpPr>
          <p:nvPr/>
        </p:nvCxnSpPr>
        <p:spPr>
          <a:xfrm>
            <a:off x="6400800" y="24384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Elbow Connector 98"/>
          <p:cNvCxnSpPr>
            <a:stCxn id="71" idx="3"/>
            <a:endCxn id="94" idx="0"/>
          </p:cNvCxnSpPr>
          <p:nvPr/>
        </p:nvCxnSpPr>
        <p:spPr>
          <a:xfrm>
            <a:off x="7391400" y="2019300"/>
            <a:ext cx="838200" cy="10287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94" idx="2"/>
            <a:endCxn id="76" idx="0"/>
          </p:cNvCxnSpPr>
          <p:nvPr/>
        </p:nvCxnSpPr>
        <p:spPr>
          <a:xfrm>
            <a:off x="8229600" y="3657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124200" y="1676400"/>
            <a:ext cx="485518" cy="369332"/>
          </a:xfrm>
          <a:prstGeom prst="rect">
            <a:avLst/>
          </a:prstGeom>
          <a:noFill/>
        </p:spPr>
        <p:txBody>
          <a:bodyPr wrap="none" rtlCol="0">
            <a:spAutoFit/>
          </a:bodyPr>
          <a:lstStyle/>
          <a:p>
            <a:r>
              <a:rPr lang="en-US" dirty="0" smtClean="0"/>
              <a:t>Yes</a:t>
            </a:r>
            <a:endParaRPr lang="en-US" dirty="0"/>
          </a:p>
        </p:txBody>
      </p:sp>
      <p:sp>
        <p:nvSpPr>
          <p:cNvPr id="105" name="TextBox 104"/>
          <p:cNvSpPr txBox="1"/>
          <p:nvPr/>
        </p:nvSpPr>
        <p:spPr>
          <a:xfrm>
            <a:off x="6477000" y="2514600"/>
            <a:ext cx="485518" cy="369332"/>
          </a:xfrm>
          <a:prstGeom prst="rect">
            <a:avLst/>
          </a:prstGeom>
          <a:noFill/>
        </p:spPr>
        <p:txBody>
          <a:bodyPr wrap="none" rtlCol="0">
            <a:spAutoFit/>
          </a:bodyPr>
          <a:lstStyle/>
          <a:p>
            <a:r>
              <a:rPr lang="en-US" dirty="0" smtClean="0"/>
              <a:t>Yes</a:t>
            </a:r>
            <a:endParaRPr lang="en-US" dirty="0"/>
          </a:p>
        </p:txBody>
      </p:sp>
      <p:sp>
        <p:nvSpPr>
          <p:cNvPr id="106" name="TextBox 105"/>
          <p:cNvSpPr txBox="1"/>
          <p:nvPr/>
        </p:nvSpPr>
        <p:spPr>
          <a:xfrm>
            <a:off x="7543800" y="1600200"/>
            <a:ext cx="455574" cy="369332"/>
          </a:xfrm>
          <a:prstGeom prst="rect">
            <a:avLst/>
          </a:prstGeom>
          <a:noFill/>
        </p:spPr>
        <p:txBody>
          <a:bodyPr wrap="none" rtlCol="0">
            <a:spAutoFit/>
          </a:bodyPr>
          <a:lstStyle/>
          <a:p>
            <a:r>
              <a:rPr lang="en-US" dirty="0" smtClean="0"/>
              <a:t>No</a:t>
            </a:r>
            <a:endParaRPr lang="en-US" dirty="0"/>
          </a:p>
        </p:txBody>
      </p:sp>
      <p:sp>
        <p:nvSpPr>
          <p:cNvPr id="107" name="TextBox 106"/>
          <p:cNvSpPr txBox="1"/>
          <p:nvPr/>
        </p:nvSpPr>
        <p:spPr>
          <a:xfrm>
            <a:off x="1371600" y="2286000"/>
            <a:ext cx="455574" cy="369332"/>
          </a:xfrm>
          <a:prstGeom prst="rect">
            <a:avLst/>
          </a:prstGeom>
          <a:noFill/>
        </p:spPr>
        <p:txBody>
          <a:bodyPr wrap="none" rtlCol="0">
            <a:spAutoFit/>
          </a:bodyPr>
          <a:lstStyle/>
          <a:p>
            <a:r>
              <a:rPr lang="en-US" dirty="0" smtClean="0"/>
              <a:t>No</a:t>
            </a:r>
            <a:endParaRPr lang="en-US" dirty="0"/>
          </a:p>
        </p:txBody>
      </p:sp>
      <p:sp>
        <p:nvSpPr>
          <p:cNvPr id="109" name="TextBox 108"/>
          <p:cNvSpPr txBox="1"/>
          <p:nvPr/>
        </p:nvSpPr>
        <p:spPr>
          <a:xfrm>
            <a:off x="590897" y="228600"/>
            <a:ext cx="1237903" cy="553998"/>
          </a:xfrm>
          <a:prstGeom prst="rect">
            <a:avLst/>
          </a:prstGeom>
          <a:noFill/>
        </p:spPr>
        <p:txBody>
          <a:bodyPr wrap="square" rtlCol="0">
            <a:spAutoFit/>
          </a:bodyPr>
          <a:lstStyle/>
          <a:p>
            <a:r>
              <a:rPr lang="en-US" b="1" u="sng" dirty="0" smtClean="0">
                <a:solidFill>
                  <a:srgbClr val="005EA4"/>
                </a:solidFill>
              </a:rPr>
              <a:t>RICE MACT</a:t>
            </a:r>
            <a:endParaRPr lang="en-US" dirty="0" smtClean="0">
              <a:solidFill>
                <a:srgbClr val="005EA4"/>
              </a:solidFill>
            </a:endParaRPr>
          </a:p>
          <a:p>
            <a:r>
              <a:rPr lang="en-US" sz="1100" dirty="0" smtClean="0">
                <a:solidFill>
                  <a:srgbClr val="005EA4"/>
                </a:solidFill>
              </a:rPr>
              <a:t>(HAPS)</a:t>
            </a:r>
            <a:endParaRPr lang="en-US" dirty="0">
              <a:solidFill>
                <a:srgbClr val="005EA4"/>
              </a:solidFill>
            </a:endParaRPr>
          </a:p>
        </p:txBody>
      </p:sp>
      <p:sp>
        <p:nvSpPr>
          <p:cNvPr id="111" name="Rectangle 110"/>
          <p:cNvSpPr/>
          <p:nvPr/>
        </p:nvSpPr>
        <p:spPr>
          <a:xfrm>
            <a:off x="7180123" y="228600"/>
            <a:ext cx="1378904" cy="569387"/>
          </a:xfrm>
          <a:prstGeom prst="rect">
            <a:avLst/>
          </a:prstGeom>
        </p:spPr>
        <p:txBody>
          <a:bodyPr wrap="none">
            <a:spAutoFit/>
          </a:bodyPr>
          <a:lstStyle/>
          <a:p>
            <a:pPr algn="r"/>
            <a:r>
              <a:rPr lang="en-US" b="1" u="sng" dirty="0" smtClean="0">
                <a:solidFill>
                  <a:srgbClr val="627A32"/>
                </a:solidFill>
              </a:rPr>
              <a:t>RICE NSPS</a:t>
            </a:r>
          </a:p>
          <a:p>
            <a:pPr algn="r"/>
            <a:r>
              <a:rPr lang="en-US" sz="1100" dirty="0" smtClean="0">
                <a:solidFill>
                  <a:srgbClr val="627A32"/>
                </a:solidFill>
              </a:rPr>
              <a:t>(NOx, CO, PM, NMH)</a:t>
            </a:r>
            <a:endParaRPr lang="en-US" sz="1100" dirty="0">
              <a:solidFill>
                <a:srgbClr val="627A32"/>
              </a:solidFill>
            </a:endParaRPr>
          </a:p>
        </p:txBody>
      </p:sp>
      <p:cxnSp>
        <p:nvCxnSpPr>
          <p:cNvPr id="113" name="Straight Arrow Connector 112"/>
          <p:cNvCxnSpPr>
            <a:stCxn id="10" idx="2"/>
            <a:endCxn id="20" idx="0"/>
          </p:cNvCxnSpPr>
          <p:nvPr/>
        </p:nvCxnSpPr>
        <p:spPr>
          <a:xfrm>
            <a:off x="990600" y="3505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2819400" y="5029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819400" y="5791200"/>
            <a:ext cx="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3352800" y="152400"/>
            <a:ext cx="18288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dirty="0" smtClean="0">
                <a:solidFill>
                  <a:schemeClr val="tx1"/>
                </a:solidFill>
              </a:rPr>
              <a:t>Year of Manufacture</a:t>
            </a:r>
            <a:endParaRPr lang="en-US" dirty="0">
              <a:solidFill>
                <a:schemeClr val="tx1"/>
              </a:solidFill>
            </a:endParaRPr>
          </a:p>
        </p:txBody>
      </p:sp>
      <p:sp>
        <p:nvSpPr>
          <p:cNvPr id="71" name="Diamond 70"/>
          <p:cNvSpPr/>
          <p:nvPr/>
        </p:nvSpPr>
        <p:spPr>
          <a:xfrm>
            <a:off x="5410200" y="1600200"/>
            <a:ext cx="1981200" cy="838200"/>
          </a:xfrm>
          <a:prstGeom prst="diamond">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Emission Certification Available</a:t>
            </a:r>
            <a:endParaRPr lang="en-US" sz="1200" i="1" dirty="0">
              <a:solidFill>
                <a:schemeClr val="tx1"/>
              </a:solidFill>
            </a:endParaRPr>
          </a:p>
        </p:txBody>
      </p:sp>
      <p:cxnSp>
        <p:nvCxnSpPr>
          <p:cNvPr id="73" name="Straight Arrow Connector 72"/>
          <p:cNvCxnSpPr>
            <a:endCxn id="71" idx="0"/>
          </p:cNvCxnSpPr>
          <p:nvPr/>
        </p:nvCxnSpPr>
        <p:spPr>
          <a:xfrm>
            <a:off x="6400800" y="1371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 name="Diamond 88"/>
          <p:cNvSpPr/>
          <p:nvPr/>
        </p:nvSpPr>
        <p:spPr>
          <a:xfrm>
            <a:off x="5562600" y="685800"/>
            <a:ext cx="1676400" cy="685800"/>
          </a:xfrm>
          <a:prstGeom prst="diamond">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&gt; June 2006</a:t>
            </a:r>
            <a:endParaRPr lang="en-US" sz="1600" b="1" dirty="0">
              <a:solidFill>
                <a:schemeClr val="tx1"/>
              </a:solidFill>
            </a:endParaRPr>
          </a:p>
        </p:txBody>
      </p:sp>
      <p:cxnSp>
        <p:nvCxnSpPr>
          <p:cNvPr id="118" name="Straight Arrow Connector 117"/>
          <p:cNvCxnSpPr>
            <a:endCxn id="133" idx="0"/>
          </p:cNvCxnSpPr>
          <p:nvPr/>
        </p:nvCxnSpPr>
        <p:spPr>
          <a:xfrm>
            <a:off x="8229600" y="4419600"/>
            <a:ext cx="76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 name="Rounded Rectangle 132"/>
          <p:cNvSpPr/>
          <p:nvPr/>
        </p:nvSpPr>
        <p:spPr>
          <a:xfrm>
            <a:off x="7467600" y="4724400"/>
            <a:ext cx="1676400" cy="533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n-US" sz="1200" dirty="0" smtClean="0">
                <a:solidFill>
                  <a:schemeClr val="tx1"/>
                </a:solidFill>
                <a:sym typeface="Wingdings" pitchFamily="2" charset="2"/>
              </a:rPr>
              <a:t> Compliant; or</a:t>
            </a:r>
          </a:p>
          <a:p>
            <a:pPr>
              <a:buFont typeface="Arial" pitchFamily="34" charset="0"/>
              <a:buChar char="•"/>
            </a:pPr>
            <a:r>
              <a:rPr lang="en-US" sz="1100" dirty="0" smtClean="0">
                <a:solidFill>
                  <a:schemeClr val="tx1"/>
                </a:solidFill>
                <a:sym typeface="Wingdings" pitchFamily="2" charset="2"/>
              </a:rPr>
              <a:t> </a:t>
            </a:r>
            <a:r>
              <a:rPr lang="en-US" sz="1200" dirty="0" smtClean="0">
                <a:solidFill>
                  <a:schemeClr val="tx1"/>
                </a:solidFill>
                <a:sym typeface="Wingdings" pitchFamily="2" charset="2"/>
              </a:rPr>
              <a:t>Install Controls; or</a:t>
            </a:r>
          </a:p>
          <a:p>
            <a:pPr>
              <a:buFont typeface="Arial" pitchFamily="34" charset="0"/>
              <a:buChar char="•"/>
            </a:pPr>
            <a:r>
              <a:rPr lang="en-US" sz="1200" dirty="0" smtClean="0">
                <a:solidFill>
                  <a:schemeClr val="tx1"/>
                </a:solidFill>
                <a:sym typeface="Wingdings" pitchFamily="2" charset="2"/>
              </a:rPr>
              <a:t> Decommission</a:t>
            </a:r>
            <a:endParaRPr lang="en-US" sz="1200" dirty="0">
              <a:solidFill>
                <a:schemeClr val="tx1"/>
              </a:solidFill>
            </a:endParaRPr>
          </a:p>
        </p:txBody>
      </p:sp>
      <p:cxnSp>
        <p:nvCxnSpPr>
          <p:cNvPr id="47" name="Straight Arrow Connector 46"/>
          <p:cNvCxnSpPr/>
          <p:nvPr/>
        </p:nvCxnSpPr>
        <p:spPr>
          <a:xfrm>
            <a:off x="2819400" y="3505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90600" y="4267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819400" y="42672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Emergency vs. Non-Emergency </a:t>
            </a:r>
            <a:br>
              <a:rPr lang="en-US" dirty="0" smtClean="0"/>
            </a:br>
            <a:r>
              <a:rPr lang="en-US" dirty="0" smtClean="0"/>
              <a:t>		    RICE</a:t>
            </a:r>
            <a:endParaRPr lang="en-US" dirty="0"/>
          </a:p>
        </p:txBody>
      </p:sp>
      <p:pic>
        <p:nvPicPr>
          <p:cNvPr id="1026" name="Picture 2" descr="http://www.norwall.com/product_images/o/359/QT022-30kW_Steel__24241_zoom.jpg"/>
          <p:cNvPicPr>
            <a:picLocks noChangeAspect="1" noChangeArrowheads="1"/>
          </p:cNvPicPr>
          <p:nvPr/>
        </p:nvPicPr>
        <p:blipFill>
          <a:blip r:embed="rId2" cstate="print"/>
          <a:srcRect/>
          <a:stretch>
            <a:fillRect/>
          </a:stretch>
        </p:blipFill>
        <p:spPr bwMode="auto">
          <a:xfrm>
            <a:off x="4876800" y="3429000"/>
            <a:ext cx="2238375" cy="2238376"/>
          </a:xfrm>
          <a:prstGeom prst="rect">
            <a:avLst/>
          </a:prstGeom>
          <a:noFill/>
        </p:spPr>
      </p:pic>
      <p:pic>
        <p:nvPicPr>
          <p:cNvPr id="1028" name="Picture 4" descr="Commercial Fire Pump Inspection Fire Sprinkler Pumps Jockey Fire Pump ..."/>
          <p:cNvPicPr>
            <a:picLocks noChangeAspect="1" noChangeArrowheads="1"/>
          </p:cNvPicPr>
          <p:nvPr/>
        </p:nvPicPr>
        <p:blipFill>
          <a:blip r:embed="rId3" cstate="print"/>
          <a:srcRect/>
          <a:stretch>
            <a:fillRect/>
          </a:stretch>
        </p:blipFill>
        <p:spPr bwMode="auto">
          <a:xfrm>
            <a:off x="1143000" y="3886200"/>
            <a:ext cx="2057400" cy="153392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533400"/>
          </a:xfrm>
        </p:spPr>
        <p:txBody>
          <a:bodyPr>
            <a:noAutofit/>
          </a:bodyPr>
          <a:lstStyle/>
          <a:p>
            <a:r>
              <a:rPr lang="en-US" sz="2400" i="1" dirty="0" smtClean="0">
                <a:solidFill>
                  <a:srgbClr val="FF0000"/>
                </a:solidFill>
              </a:rPr>
              <a:t>Emergency  Reciprocating Stationary Internal Combustion Engine </a:t>
            </a:r>
            <a:br>
              <a:rPr lang="en-US" sz="2400" i="1" dirty="0" smtClean="0">
                <a:solidFill>
                  <a:srgbClr val="FF0000"/>
                </a:solidFill>
              </a:rPr>
            </a:br>
            <a:endParaRPr lang="en-US" sz="2400" dirty="0"/>
          </a:p>
        </p:txBody>
      </p:sp>
      <p:sp>
        <p:nvSpPr>
          <p:cNvPr id="3" name="Content Placeholder 2"/>
          <p:cNvSpPr>
            <a:spLocks noGrp="1"/>
          </p:cNvSpPr>
          <p:nvPr>
            <p:ph idx="1"/>
          </p:nvPr>
        </p:nvSpPr>
        <p:spPr>
          <a:xfrm>
            <a:off x="0" y="914400"/>
            <a:ext cx="8991600" cy="4953000"/>
          </a:xfrm>
        </p:spPr>
        <p:txBody>
          <a:bodyPr>
            <a:normAutofit fontScale="92500" lnSpcReduction="10000"/>
          </a:bodyPr>
          <a:lstStyle/>
          <a:p>
            <a:r>
              <a:rPr lang="en-US" i="1" dirty="0" smtClean="0"/>
              <a:t>A</a:t>
            </a:r>
            <a:r>
              <a:rPr lang="en-US" dirty="0" smtClean="0"/>
              <a:t>ny </a:t>
            </a:r>
            <a:r>
              <a:rPr lang="en-US" dirty="0"/>
              <a:t>stationary internal combustion engine whose operation is limited to </a:t>
            </a:r>
            <a:r>
              <a:rPr lang="en-US" u="sng" dirty="0"/>
              <a:t>emergency situations </a:t>
            </a:r>
            <a:r>
              <a:rPr lang="en-US" dirty="0"/>
              <a:t>and required testing and maintenance. </a:t>
            </a:r>
            <a:endParaRPr lang="en-US" dirty="0" smtClean="0"/>
          </a:p>
          <a:p>
            <a:pPr lvl="1"/>
            <a:r>
              <a:rPr lang="en-US" dirty="0" smtClean="0"/>
              <a:t>Examples:</a:t>
            </a:r>
          </a:p>
          <a:p>
            <a:pPr lvl="2"/>
            <a:r>
              <a:rPr lang="en-US" dirty="0" smtClean="0">
                <a:solidFill>
                  <a:srgbClr val="FF0000"/>
                </a:solidFill>
              </a:rPr>
              <a:t>Generators</a:t>
            </a:r>
            <a:r>
              <a:rPr lang="en-US" dirty="0" smtClean="0"/>
              <a:t> – produce power for critical operations when power from local utility is interrupted</a:t>
            </a:r>
          </a:p>
          <a:p>
            <a:pPr lvl="2"/>
            <a:r>
              <a:rPr lang="en-US" dirty="0" smtClean="0">
                <a:solidFill>
                  <a:srgbClr val="FF0000"/>
                </a:solidFill>
              </a:rPr>
              <a:t>Fire Pumps </a:t>
            </a:r>
            <a:r>
              <a:rPr lang="en-US" dirty="0" smtClean="0"/>
              <a:t>– pump water in case of fire</a:t>
            </a:r>
          </a:p>
          <a:p>
            <a:r>
              <a:rPr lang="en-US" sz="2600" dirty="0" smtClean="0">
                <a:solidFill>
                  <a:srgbClr val="7030A0"/>
                </a:solidFill>
              </a:rPr>
              <a:t>Stationary </a:t>
            </a:r>
            <a:r>
              <a:rPr lang="en-US" sz="2600" dirty="0">
                <a:solidFill>
                  <a:srgbClr val="7030A0"/>
                </a:solidFill>
              </a:rPr>
              <a:t>CI ICE used to supply power to an electric grid or that supply power as part of a financial arrangement with another entity are not considered to be emergency engines</a:t>
            </a:r>
            <a:r>
              <a:rPr lang="en-US" sz="2600" dirty="0" smtClean="0">
                <a:solidFill>
                  <a:srgbClr val="7030A0"/>
                </a:solidFill>
              </a:rPr>
              <a:t>. </a:t>
            </a:r>
          </a:p>
          <a:p>
            <a:pPr lvl="1"/>
            <a:r>
              <a:rPr lang="en-US" dirty="0" smtClean="0"/>
              <a:t>(Otherwise known as Load Shed Program) </a:t>
            </a:r>
          </a:p>
          <a:p>
            <a:pPr lvl="1"/>
            <a:r>
              <a:rPr lang="en-US" dirty="0" smtClean="0"/>
              <a:t>Changes in 2013 Amendments</a:t>
            </a:r>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Emergency RICE Requirements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Engine Manufacturer Requirements</a:t>
            </a:r>
            <a:endParaRPr lang="en-US" sz="2800" dirty="0"/>
          </a:p>
        </p:txBody>
      </p:sp>
      <p:sp>
        <p:nvSpPr>
          <p:cNvPr id="3" name="Content Placeholder 2"/>
          <p:cNvSpPr>
            <a:spLocks noGrp="1"/>
          </p:cNvSpPr>
          <p:nvPr>
            <p:ph idx="1"/>
          </p:nvPr>
        </p:nvSpPr>
        <p:spPr>
          <a:xfrm>
            <a:off x="228600" y="990600"/>
            <a:ext cx="8458200" cy="4678363"/>
          </a:xfrm>
        </p:spPr>
        <p:txBody>
          <a:bodyPr>
            <a:noAutofit/>
          </a:bodyPr>
          <a:lstStyle/>
          <a:p>
            <a:r>
              <a:rPr lang="en-US" sz="2400" dirty="0" smtClean="0"/>
              <a:t>Generators</a:t>
            </a:r>
          </a:p>
          <a:p>
            <a:pPr lvl="1"/>
            <a:r>
              <a:rPr lang="en-US" sz="2000" dirty="0" smtClean="0"/>
              <a:t>Required </a:t>
            </a:r>
            <a:r>
              <a:rPr lang="en-US" sz="2000" dirty="0"/>
              <a:t>to certify 2007 model year and later non-fire pump engines with displacement &lt;30 liters/cylinder.  </a:t>
            </a:r>
            <a:endParaRPr lang="en-US" sz="2000" dirty="0" smtClean="0"/>
          </a:p>
          <a:p>
            <a:pPr hangingPunct="0"/>
            <a:r>
              <a:rPr lang="en-US" sz="2400" dirty="0" smtClean="0"/>
              <a:t>Fire </a:t>
            </a:r>
            <a:r>
              <a:rPr lang="en-US" sz="2400" dirty="0"/>
              <a:t>pump </a:t>
            </a:r>
            <a:r>
              <a:rPr lang="en-US" sz="2400" dirty="0" smtClean="0"/>
              <a:t>engines </a:t>
            </a:r>
          </a:p>
          <a:p>
            <a:pPr lvl="1"/>
            <a:r>
              <a:rPr lang="en-US" sz="2000" dirty="0" smtClean="0"/>
              <a:t>Required </a:t>
            </a:r>
            <a:r>
              <a:rPr lang="en-US" sz="2000" dirty="0"/>
              <a:t>to certify beginning 2008 – 2011 (3 years later if rated speed is greater than 2650 rpm) according to Table 3 of Subpart IIII.  </a:t>
            </a:r>
            <a:endParaRPr lang="en-US" sz="2000" dirty="0" smtClean="0"/>
          </a:p>
          <a:p>
            <a:pPr hangingPunct="0"/>
            <a:r>
              <a:rPr lang="en-US" sz="2400" dirty="0" smtClean="0"/>
              <a:t>Engines </a:t>
            </a:r>
            <a:r>
              <a:rPr lang="en-US" sz="2400" dirty="0"/>
              <a:t>with displacement </a:t>
            </a:r>
            <a:r>
              <a:rPr lang="en-US" sz="2400" u="sng" dirty="0" smtClean="0"/>
              <a:t>&gt;</a:t>
            </a:r>
            <a:r>
              <a:rPr lang="en-US" sz="2400" dirty="0" smtClean="0"/>
              <a:t> </a:t>
            </a:r>
            <a:r>
              <a:rPr lang="en-US" sz="2400" dirty="0"/>
              <a:t>30 liters/cylinder are not required to be certified by the manufacturer. </a:t>
            </a:r>
            <a:endParaRPr lang="en-US" sz="2400" dirty="0" smtClean="0"/>
          </a:p>
          <a:p>
            <a:pPr hangingPunct="0"/>
            <a:r>
              <a:rPr lang="en-US" sz="2400" dirty="0" smtClean="0"/>
              <a:t>Owners </a:t>
            </a:r>
            <a:r>
              <a:rPr lang="en-US" sz="2400" dirty="0"/>
              <a:t>or operators of engines which are not certified by the manufacturer must demonstrate </a:t>
            </a:r>
            <a:r>
              <a:rPr lang="en-US" sz="2400" dirty="0" smtClean="0"/>
              <a:t>compliance</a:t>
            </a:r>
            <a:endParaRPr lang="en-US" sz="2400" dirty="0"/>
          </a:p>
          <a:p>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813"/>
            <a:ext cx="8915400" cy="1143001"/>
          </a:xfrm>
        </p:spPr>
        <p:txBody>
          <a:bodyPr/>
          <a:lstStyle/>
          <a:p>
            <a:r>
              <a:rPr lang="en-US" dirty="0" smtClean="0"/>
              <a:t>Hours of Operation Limit</a:t>
            </a:r>
            <a:endParaRPr lang="en-US" dirty="0"/>
          </a:p>
        </p:txBody>
      </p:sp>
      <p:sp>
        <p:nvSpPr>
          <p:cNvPr id="3" name="Content Placeholder 2"/>
          <p:cNvSpPr>
            <a:spLocks noGrp="1"/>
          </p:cNvSpPr>
          <p:nvPr>
            <p:ph idx="1"/>
          </p:nvPr>
        </p:nvSpPr>
        <p:spPr>
          <a:xfrm>
            <a:off x="0" y="838200"/>
            <a:ext cx="8991600" cy="4525963"/>
          </a:xfrm>
        </p:spPr>
        <p:txBody>
          <a:bodyPr>
            <a:noAutofit/>
          </a:bodyPr>
          <a:lstStyle/>
          <a:p>
            <a:r>
              <a:rPr lang="en-US" sz="2100" dirty="0" smtClean="0"/>
              <a:t>Operated </a:t>
            </a:r>
            <a:r>
              <a:rPr lang="en-US" sz="2100" dirty="0"/>
              <a:t>up to 100 hours/year for </a:t>
            </a:r>
            <a:r>
              <a:rPr lang="en-US" sz="2100" dirty="0" smtClean="0"/>
              <a:t>M,I &amp;T, </a:t>
            </a:r>
            <a:r>
              <a:rPr lang="en-US" sz="2100" dirty="0"/>
              <a:t>provided the test are recommended by the Federal/State/local government, the manufacturer, the vendor, or the insurance company.  </a:t>
            </a:r>
            <a:endParaRPr lang="en-US" sz="2100" dirty="0" smtClean="0"/>
          </a:p>
          <a:p>
            <a:r>
              <a:rPr lang="en-US" sz="2100" dirty="0" smtClean="0"/>
              <a:t>There </a:t>
            </a:r>
            <a:r>
              <a:rPr lang="en-US" sz="2100" dirty="0"/>
              <a:t>is no time limit on the use </a:t>
            </a:r>
            <a:r>
              <a:rPr lang="en-US" sz="2100" dirty="0" smtClean="0"/>
              <a:t>in </a:t>
            </a:r>
            <a:r>
              <a:rPr lang="en-US" sz="2100" dirty="0"/>
              <a:t>emergency situations.  </a:t>
            </a:r>
            <a:endParaRPr lang="en-US" sz="2100" dirty="0" smtClean="0"/>
          </a:p>
          <a:p>
            <a:r>
              <a:rPr lang="en-US" sz="2100" dirty="0" smtClean="0"/>
              <a:t>Operate </a:t>
            </a:r>
            <a:r>
              <a:rPr lang="en-US" sz="2100" dirty="0"/>
              <a:t>up to 50 hours per year in non-emergency situations </a:t>
            </a:r>
            <a:endParaRPr lang="en-US" sz="2100" dirty="0" smtClean="0"/>
          </a:p>
          <a:p>
            <a:pPr lvl="1"/>
            <a:r>
              <a:rPr lang="en-US" sz="1900" dirty="0" smtClean="0"/>
              <a:t>but </a:t>
            </a:r>
            <a:r>
              <a:rPr lang="en-US" sz="1900" dirty="0"/>
              <a:t>those 50 hours are counted towards the 100 hours per year provided for </a:t>
            </a:r>
            <a:r>
              <a:rPr lang="en-US" sz="1900" dirty="0" smtClean="0"/>
              <a:t>MIT.   </a:t>
            </a:r>
          </a:p>
          <a:p>
            <a:pPr lvl="1"/>
            <a:r>
              <a:rPr lang="en-US" sz="1900" dirty="0" smtClean="0"/>
              <a:t>The </a:t>
            </a:r>
            <a:r>
              <a:rPr lang="en-US" sz="1900" dirty="0"/>
              <a:t>50 hours per year for non-emergency situations cannot be used for peak shaving or to generate income for a facility to supply power to an electric grid or otherwise supply non-emergency power as part of a financial arrangement of another entity  </a:t>
            </a:r>
            <a:endParaRPr lang="en-US" sz="1900" dirty="0" smtClean="0"/>
          </a:p>
          <a:p>
            <a:pPr lvl="1"/>
            <a:r>
              <a:rPr lang="en-US" sz="1900" dirty="0" smtClean="0"/>
              <a:t>For </a:t>
            </a:r>
            <a:r>
              <a:rPr lang="en-US" sz="1900" dirty="0"/>
              <a:t>owners and operators of emergency engines, any operation other than emergency operation, maintenance and testing, and operation in non-emergency situations for 50 hours per year, as permitted in this section is prohibited.  </a:t>
            </a:r>
          </a:p>
          <a:p>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RICE</a:t>
            </a:r>
            <a:endParaRPr lang="en-US" dirty="0"/>
          </a:p>
        </p:txBody>
      </p:sp>
      <p:sp>
        <p:nvSpPr>
          <p:cNvPr id="3" name="Subtitle 2"/>
          <p:cNvSpPr>
            <a:spLocks noGrp="1"/>
          </p:cNvSpPr>
          <p:nvPr>
            <p:ph type="subTitle" idx="1"/>
          </p:nvPr>
        </p:nvSpPr>
        <p:spPr/>
        <p:txBody>
          <a:bodyPr/>
          <a:lstStyle/>
          <a:p>
            <a:r>
              <a:rPr lang="en-US" dirty="0" smtClean="0"/>
              <a:t>Regulations on Internal Combustion Engines</a:t>
            </a:r>
          </a:p>
          <a:p>
            <a:r>
              <a:rPr lang="en-US" dirty="0" smtClean="0"/>
              <a:t>40CFR60.4200</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ICE Hours of Operation Limit</a:t>
            </a:r>
            <a:endParaRPr lang="en-US" dirty="0"/>
          </a:p>
        </p:txBody>
      </p:sp>
      <p:sp>
        <p:nvSpPr>
          <p:cNvPr id="3" name="Content Placeholder 2"/>
          <p:cNvSpPr>
            <a:spLocks noGrp="1"/>
          </p:cNvSpPr>
          <p:nvPr>
            <p:ph idx="1"/>
          </p:nvPr>
        </p:nvSpPr>
        <p:spPr/>
        <p:txBody>
          <a:bodyPr/>
          <a:lstStyle/>
          <a:p>
            <a:r>
              <a:rPr lang="en-US" dirty="0" smtClean="0"/>
              <a:t>Bottom line- now you have to track &amp; manage your engine use to avoid exceeding usage limits under the definition of emergency</a:t>
            </a:r>
          </a:p>
          <a:p>
            <a:r>
              <a:rPr lang="en-US" dirty="0" smtClean="0"/>
              <a:t>If you run your engine in excess of allowable non-emergency hours/year – you have to comply with RICE NESHAP requirements for non-emergency engines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Monitoring Requirements</a:t>
            </a:r>
            <a:endParaRPr lang="en-US" dirty="0"/>
          </a:p>
        </p:txBody>
      </p:sp>
      <p:sp>
        <p:nvSpPr>
          <p:cNvPr id="3" name="Content Placeholder 2"/>
          <p:cNvSpPr>
            <a:spLocks noGrp="1"/>
          </p:cNvSpPr>
          <p:nvPr>
            <p:ph idx="1"/>
          </p:nvPr>
        </p:nvSpPr>
        <p:spPr/>
        <p:txBody>
          <a:bodyPr/>
          <a:lstStyle/>
          <a:p>
            <a:pPr hangingPunct="0"/>
            <a:r>
              <a:rPr lang="en-US" dirty="0" smtClean="0"/>
              <a:t>Install - Non-resettable </a:t>
            </a:r>
            <a:r>
              <a:rPr lang="en-US" dirty="0"/>
              <a:t>hour meter prior to startup of the engine.  </a:t>
            </a:r>
            <a:endParaRPr lang="en-US" dirty="0" smtClean="0"/>
          </a:p>
          <a:p>
            <a:pPr hangingPunct="0"/>
            <a:r>
              <a:rPr lang="en-US" dirty="0" smtClean="0"/>
              <a:t>If </a:t>
            </a:r>
            <a:r>
              <a:rPr lang="en-US" dirty="0"/>
              <a:t>you are required to have a diesel particulate filter, the filter must be installed with a backpressure monitor that notifies the operator when the high backpressure limit of the engine is approached.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Diesel Fuel</a:t>
            </a:r>
          </a:p>
          <a:p>
            <a:pPr lvl="1"/>
            <a:r>
              <a:rPr lang="en-US" dirty="0" smtClean="0"/>
              <a:t>Max 500 </a:t>
            </a:r>
            <a:r>
              <a:rPr lang="en-US" dirty="0" err="1" smtClean="0"/>
              <a:t>ppm</a:t>
            </a:r>
            <a:r>
              <a:rPr lang="en-US" dirty="0" smtClean="0"/>
              <a:t> sulfur</a:t>
            </a:r>
          </a:p>
          <a:p>
            <a:pPr lvl="1"/>
            <a:r>
              <a:rPr lang="en-US" dirty="0" smtClean="0"/>
              <a:t>Min </a:t>
            </a:r>
            <a:r>
              <a:rPr lang="en-US" dirty="0" err="1" smtClean="0"/>
              <a:t>cetane</a:t>
            </a:r>
            <a:r>
              <a:rPr lang="en-US" dirty="0" smtClean="0"/>
              <a:t> index of 40 or Max aromatic content of 35 volume %</a:t>
            </a:r>
          </a:p>
          <a:p>
            <a:r>
              <a:rPr lang="en-US" dirty="0" smtClean="0"/>
              <a:t>10/1/2010 </a:t>
            </a:r>
          </a:p>
          <a:p>
            <a:pPr lvl="1"/>
            <a:r>
              <a:rPr lang="en-US" dirty="0" smtClean="0"/>
              <a:t>Emergency Generators &lt;30 </a:t>
            </a:r>
            <a:r>
              <a:rPr lang="en-US" dirty="0" err="1" smtClean="0"/>
              <a:t>litres</a:t>
            </a:r>
            <a:r>
              <a:rPr lang="en-US" dirty="0" smtClean="0"/>
              <a:t>/cylinder</a:t>
            </a:r>
          </a:p>
          <a:p>
            <a:pPr lvl="1"/>
            <a:r>
              <a:rPr lang="en-US" dirty="0" smtClean="0"/>
              <a:t>Sulfur content: Max 15 </a:t>
            </a:r>
            <a:r>
              <a:rPr lang="en-US" dirty="0" err="1" smtClean="0"/>
              <a:t>ppm</a:t>
            </a:r>
            <a:endParaRPr lang="en-US" dirty="0" smtClean="0"/>
          </a:p>
          <a:p>
            <a:r>
              <a:rPr lang="en-US" dirty="0" smtClean="0"/>
              <a:t>6/1/2012</a:t>
            </a:r>
          </a:p>
          <a:p>
            <a:pPr lvl="1"/>
            <a:r>
              <a:rPr lang="en-US" dirty="0" smtClean="0"/>
              <a:t>Emergency Generators &gt;30 </a:t>
            </a:r>
            <a:r>
              <a:rPr lang="en-US" dirty="0" err="1" smtClean="0"/>
              <a:t>litres</a:t>
            </a:r>
            <a:r>
              <a:rPr lang="en-US" dirty="0" smtClean="0"/>
              <a:t>/cylinder</a:t>
            </a:r>
          </a:p>
          <a:p>
            <a:pPr lvl="1"/>
            <a:r>
              <a:rPr lang="en-US" dirty="0" smtClean="0"/>
              <a:t>Sulfur content: Max 1,000 </a:t>
            </a:r>
            <a:r>
              <a:rPr lang="en-US" dirty="0" err="1" smtClean="0"/>
              <a:t>ppm</a:t>
            </a: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Operate &amp; Maintain</a:t>
            </a:r>
            <a:endParaRPr lang="en-US" dirty="0"/>
          </a:p>
        </p:txBody>
      </p:sp>
      <p:sp>
        <p:nvSpPr>
          <p:cNvPr id="3" name="Content Placeholder 2"/>
          <p:cNvSpPr>
            <a:spLocks noGrp="1"/>
          </p:cNvSpPr>
          <p:nvPr>
            <p:ph idx="1"/>
          </p:nvPr>
        </p:nvSpPr>
        <p:spPr/>
        <p:txBody>
          <a:bodyPr/>
          <a:lstStyle/>
          <a:p>
            <a:r>
              <a:rPr lang="en-US" dirty="0" smtClean="0"/>
              <a:t>Annually or every 500 hours</a:t>
            </a:r>
          </a:p>
          <a:p>
            <a:pPr lvl="1"/>
            <a:r>
              <a:rPr lang="en-US" dirty="0" smtClean="0"/>
              <a:t>Change Oil &amp; Oil Filter</a:t>
            </a:r>
          </a:p>
          <a:p>
            <a:pPr lvl="1"/>
            <a:r>
              <a:rPr lang="en-US" dirty="0" smtClean="0"/>
              <a:t>Inspect Belts</a:t>
            </a:r>
          </a:p>
          <a:p>
            <a:r>
              <a:rPr lang="en-US" dirty="0" smtClean="0"/>
              <a:t>Annually or every 1,000 hours</a:t>
            </a:r>
          </a:p>
          <a:p>
            <a:pPr lvl="1"/>
            <a:r>
              <a:rPr lang="en-US" dirty="0" smtClean="0"/>
              <a:t>CI – Inspect air cleaner</a:t>
            </a:r>
          </a:p>
          <a:p>
            <a:pPr lvl="1"/>
            <a:r>
              <a:rPr lang="en-US" dirty="0" smtClean="0"/>
              <a:t>SI – Inspect spark plugs</a:t>
            </a:r>
          </a:p>
          <a:p>
            <a:r>
              <a:rPr lang="en-US" dirty="0" smtClean="0"/>
              <a:t>Any additional requirements according to manufacturer’s written instructions.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343900" cy="1417638"/>
          </a:xfrm>
        </p:spPr>
        <p:txBody>
          <a:bodyPr>
            <a:normAutofit/>
          </a:bodyPr>
          <a:lstStyle/>
          <a:p>
            <a:endParaRPr lang="en-US" sz="3200" dirty="0"/>
          </a:p>
        </p:txBody>
      </p:sp>
      <p:graphicFrame>
        <p:nvGraphicFramePr>
          <p:cNvPr id="4" name="Content Placeholder 3"/>
          <p:cNvGraphicFramePr>
            <a:graphicFrameLocks noGrp="1"/>
          </p:cNvGraphicFramePr>
          <p:nvPr>
            <p:ph idx="1"/>
          </p:nvPr>
        </p:nvGraphicFramePr>
        <p:xfrm>
          <a:off x="0" y="1"/>
          <a:ext cx="9144000" cy="7101840"/>
        </p:xfrm>
        <a:graphic>
          <a:graphicData uri="http://schemas.openxmlformats.org/drawingml/2006/table">
            <a:tbl>
              <a:tblPr firstRow="1" bandRow="1">
                <a:tableStyleId>{5C22544A-7EE6-4342-B048-85BDC9FD1C3A}</a:tableStyleId>
              </a:tblPr>
              <a:tblGrid>
                <a:gridCol w="2286000"/>
                <a:gridCol w="2438400"/>
                <a:gridCol w="1981200"/>
                <a:gridCol w="2438400"/>
              </a:tblGrid>
              <a:tr h="983368">
                <a:tc gridSpan="4">
                  <a:txBody>
                    <a:bodyPr/>
                    <a:lstStyle/>
                    <a:p>
                      <a:pPr algn="ctr"/>
                      <a:r>
                        <a:rPr lang="en-US" sz="3200" dirty="0" smtClean="0">
                          <a:solidFill>
                            <a:schemeClr val="bg1"/>
                          </a:solidFill>
                          <a:latin typeface="Century Gothic" pitchFamily="34" charset="0"/>
                        </a:rPr>
                        <a:t>RULE SUMMARY</a:t>
                      </a:r>
                    </a:p>
                    <a:p>
                      <a:pPr algn="ctr"/>
                      <a:endParaRPr lang="en-US" sz="2800" dirty="0">
                        <a:latin typeface="Century Gothic"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r h="5722231">
                <a:tc>
                  <a:txBody>
                    <a:bodyPr/>
                    <a:lstStyle/>
                    <a:p>
                      <a:pPr algn="ctr"/>
                      <a:endParaRPr lang="en-US" sz="2000" b="1" dirty="0" smtClean="0">
                        <a:solidFill>
                          <a:schemeClr val="tx1"/>
                        </a:solidFill>
                        <a:latin typeface="Century Gothic" pitchFamily="34" charset="0"/>
                      </a:endParaRPr>
                    </a:p>
                    <a:p>
                      <a:pPr algn="ctr"/>
                      <a:r>
                        <a:rPr lang="en-US" sz="2000" b="1" dirty="0" smtClean="0">
                          <a:solidFill>
                            <a:schemeClr val="tx1"/>
                          </a:solidFill>
                          <a:latin typeface="Century Gothic" pitchFamily="34" charset="0"/>
                        </a:rPr>
                        <a:t>Emergency  Engines</a:t>
                      </a:r>
                      <a:endParaRPr lang="en-US" sz="2000" dirty="0" smtClean="0">
                        <a:solidFill>
                          <a:schemeClr val="tx1"/>
                        </a:solidFill>
                        <a:latin typeface="Century Gothic" pitchFamily="34" charset="0"/>
                      </a:endParaRPr>
                    </a:p>
                    <a:p>
                      <a:pPr algn="l"/>
                      <a:endParaRPr lang="en-US" sz="1800" b="1" dirty="0" smtClean="0">
                        <a:solidFill>
                          <a:schemeClr val="tx1"/>
                        </a:solidFill>
                        <a:latin typeface="Century Gothic" pitchFamily="34" charset="0"/>
                      </a:endParaRPr>
                    </a:p>
                    <a:p>
                      <a:pPr algn="l"/>
                      <a:endParaRPr lang="en-US" sz="1800" b="1" dirty="0" smtClean="0">
                        <a:solidFill>
                          <a:schemeClr val="tx1"/>
                        </a:solidFill>
                        <a:latin typeface="Century Gothic" pitchFamily="34" charset="0"/>
                      </a:endParaRPr>
                    </a:p>
                    <a:p>
                      <a:pPr algn="l"/>
                      <a:endParaRPr lang="en-US" sz="1800" b="1" dirty="0" smtClean="0">
                        <a:solidFill>
                          <a:schemeClr val="tx1"/>
                        </a:solidFill>
                        <a:latin typeface="Century Gothic" pitchFamily="34" charset="0"/>
                      </a:endParaRPr>
                    </a:p>
                    <a:p>
                      <a:pPr marL="109538" indent="-109538" defTabSz="177800">
                        <a:buFont typeface="Arial" pitchFamily="34" charset="0"/>
                        <a:buChar char="•"/>
                      </a:pPr>
                      <a:r>
                        <a:rPr lang="en-US" sz="1800" dirty="0" smtClean="0">
                          <a:solidFill>
                            <a:schemeClr val="tx1"/>
                          </a:solidFill>
                          <a:latin typeface="Century Gothic" pitchFamily="34" charset="0"/>
                        </a:rPr>
                        <a:t>Install Hour Meter</a:t>
                      </a:r>
                    </a:p>
                    <a:p>
                      <a:pPr marL="109538" indent="-109538" defTabSz="177800">
                        <a:buFont typeface="Arial" pitchFamily="34" charset="0"/>
                        <a:buChar char="•"/>
                      </a:pPr>
                      <a:r>
                        <a:rPr lang="en-US" sz="1800" dirty="0" smtClean="0">
                          <a:solidFill>
                            <a:schemeClr val="tx1"/>
                          </a:solidFill>
                          <a:latin typeface="Century Gothic" pitchFamily="34" charset="0"/>
                        </a:rPr>
                        <a:t>Operate less than:</a:t>
                      </a:r>
                    </a:p>
                    <a:p>
                      <a:pPr marL="223838" indent="-109538" defTabSz="177800">
                        <a:buFont typeface="Wingdings" pitchFamily="2" charset="2"/>
                        <a:buChar char="§"/>
                        <a:tabLst>
                          <a:tab pos="228600" algn="l"/>
                        </a:tabLst>
                      </a:pPr>
                      <a:r>
                        <a:rPr lang="en-US" sz="1800" dirty="0" smtClean="0">
                          <a:solidFill>
                            <a:schemeClr val="tx1"/>
                          </a:solidFill>
                          <a:latin typeface="Century Gothic" pitchFamily="34" charset="0"/>
                        </a:rPr>
                        <a:t> 100 hours for</a:t>
                      </a:r>
                      <a:r>
                        <a:rPr lang="en-US" sz="1800" baseline="0" dirty="0" smtClean="0">
                          <a:solidFill>
                            <a:schemeClr val="tx1"/>
                          </a:solidFill>
                          <a:latin typeface="Century Gothic" pitchFamily="34" charset="0"/>
                        </a:rPr>
                        <a:t> </a:t>
                      </a:r>
                      <a:r>
                        <a:rPr lang="en-US" sz="1800" dirty="0" smtClean="0">
                          <a:solidFill>
                            <a:schemeClr val="tx1"/>
                          </a:solidFill>
                          <a:latin typeface="Century Gothic" pitchFamily="34" charset="0"/>
                        </a:rPr>
                        <a:t>T/M	</a:t>
                      </a:r>
                    </a:p>
                    <a:p>
                      <a:pPr marL="223838" indent="-109538" defTabSz="177800">
                        <a:buFont typeface="Wingdings" pitchFamily="2" charset="2"/>
                        <a:buChar char="§"/>
                        <a:tabLst/>
                      </a:pPr>
                      <a:r>
                        <a:rPr lang="en-US" sz="1800" dirty="0" smtClean="0">
                          <a:solidFill>
                            <a:schemeClr val="tx1"/>
                          </a:solidFill>
                          <a:latin typeface="Century Gothic" pitchFamily="34" charset="0"/>
                        </a:rPr>
                        <a:t>	50 hours for Non-emergency</a:t>
                      </a:r>
                    </a:p>
                    <a:p>
                      <a:pPr marL="109538" indent="-109538" defTabSz="177800">
                        <a:buFont typeface="Arial" pitchFamily="34" charset="0"/>
                        <a:buChar char="•"/>
                      </a:pPr>
                      <a:r>
                        <a:rPr lang="en-US" sz="1800" dirty="0" smtClean="0">
                          <a:solidFill>
                            <a:schemeClr val="tx1"/>
                          </a:solidFill>
                          <a:latin typeface="Century Gothic" pitchFamily="34" charset="0"/>
                        </a:rPr>
                        <a:t>Complete required maintenance</a:t>
                      </a:r>
                    </a:p>
                    <a:p>
                      <a:pPr defTabSz="177800"/>
                      <a:endParaRPr lang="en-US" sz="2000" dirty="0" smtClean="0">
                        <a:solidFill>
                          <a:schemeClr val="tx1"/>
                        </a:solidFill>
                        <a:latin typeface="Century Gothic" pitchFamily="34" charset="0"/>
                      </a:endParaRPr>
                    </a:p>
                    <a:p>
                      <a:pPr defTabSz="177800"/>
                      <a:endParaRPr lang="en-US" sz="2000" dirty="0" smtClean="0">
                        <a:solidFill>
                          <a:schemeClr val="tx1"/>
                        </a:solidFill>
                        <a:latin typeface="Century Gothic" pitchFamily="34" charset="0"/>
                      </a:endParaRPr>
                    </a:p>
                    <a:p>
                      <a:pPr defTabSz="177800"/>
                      <a:endParaRPr lang="en-US" sz="2000" dirty="0" smtClean="0">
                        <a:solidFill>
                          <a:schemeClr val="tx1"/>
                        </a:solidFill>
                        <a:latin typeface="Century Gothic" pitchFamily="34" charset="0"/>
                      </a:endParaRPr>
                    </a:p>
                    <a:p>
                      <a:pPr defTabSz="177800"/>
                      <a:endParaRPr lang="en-US" sz="2000" dirty="0" smtClean="0">
                        <a:solidFill>
                          <a:schemeClr val="tx1"/>
                        </a:solidFill>
                        <a:latin typeface="Century Gothic" pitchFamily="34" charset="0"/>
                      </a:endParaRPr>
                    </a:p>
                    <a:p>
                      <a:pPr defTabSz="177800"/>
                      <a:endParaRPr lang="en-US" sz="2000" dirty="0" smtClean="0">
                        <a:solidFill>
                          <a:schemeClr val="tx1"/>
                        </a:solidFill>
                        <a:latin typeface="Century Gothic" pitchFamily="34" charset="0"/>
                      </a:endParaRPr>
                    </a:p>
                  </a:txBody>
                  <a:tcPr anchor="ctr">
                    <a:lnT w="38100" cmpd="sng">
                      <a:noFill/>
                    </a:lnT>
                    <a:solidFill>
                      <a:srgbClr val="CFDDED"/>
                    </a:solidFill>
                  </a:tcPr>
                </a:tc>
                <a:tc>
                  <a:txBody>
                    <a:bodyPr/>
                    <a:lstStyle/>
                    <a:p>
                      <a:pPr algn="ctr"/>
                      <a:endParaRPr lang="en-US" sz="2000" b="1" dirty="0" smtClean="0">
                        <a:solidFill>
                          <a:schemeClr val="tx1"/>
                        </a:solidFill>
                        <a:latin typeface="Century Gothic" pitchFamily="34" charset="0"/>
                      </a:endParaRPr>
                    </a:p>
                    <a:p>
                      <a:pPr algn="ctr"/>
                      <a:r>
                        <a:rPr lang="en-US" sz="2000" b="1" dirty="0" smtClean="0">
                          <a:solidFill>
                            <a:schemeClr val="tx1"/>
                          </a:solidFill>
                          <a:latin typeface="Century Gothic" pitchFamily="34" charset="0"/>
                        </a:rPr>
                        <a:t>Engines w/ Fuel Input &lt;300 HP (CI)</a:t>
                      </a:r>
                      <a:r>
                        <a:rPr lang="en-US" sz="2000" b="1" baseline="0" dirty="0" smtClean="0">
                          <a:solidFill>
                            <a:schemeClr val="tx1"/>
                          </a:solidFill>
                          <a:latin typeface="Century Gothic" pitchFamily="34" charset="0"/>
                        </a:rPr>
                        <a:t> &lt;500 HP (SI)</a:t>
                      </a:r>
                      <a:endParaRPr lang="en-US" sz="2000" b="1" dirty="0" smtClean="0">
                        <a:solidFill>
                          <a:schemeClr val="tx1"/>
                        </a:solidFill>
                        <a:latin typeface="Century Gothic" pitchFamily="34" charset="0"/>
                      </a:endParaRPr>
                    </a:p>
                    <a:p>
                      <a:pPr marL="109538" indent="-109538">
                        <a:buFont typeface="Arial" pitchFamily="34" charset="0"/>
                        <a:buNone/>
                      </a:pPr>
                      <a:endParaRPr lang="en-US" sz="1800" dirty="0" smtClean="0">
                        <a:solidFill>
                          <a:schemeClr val="tx1"/>
                        </a:solidFill>
                        <a:latin typeface="Century Gothic" pitchFamily="34" charset="0"/>
                      </a:endParaRPr>
                    </a:p>
                    <a:p>
                      <a:pPr marL="109538" indent="-109538">
                        <a:buFont typeface="Arial" pitchFamily="34" charset="0"/>
                        <a:buNone/>
                      </a:pPr>
                      <a:endParaRPr lang="en-US" sz="1800" dirty="0" smtClean="0">
                        <a:solidFill>
                          <a:schemeClr val="tx1"/>
                        </a:solidFill>
                        <a:latin typeface="Century Gothic" pitchFamily="34" charset="0"/>
                      </a:endParaRPr>
                    </a:p>
                    <a:p>
                      <a:pPr marL="109538" indent="-109538">
                        <a:buFont typeface="Arial" pitchFamily="34" charset="0"/>
                        <a:buChar char="•"/>
                      </a:pPr>
                      <a:r>
                        <a:rPr lang="en-US" sz="1800" dirty="0" smtClean="0">
                          <a:solidFill>
                            <a:schemeClr val="tx1"/>
                          </a:solidFill>
                          <a:latin typeface="Century Gothic" pitchFamily="34" charset="0"/>
                        </a:rPr>
                        <a:t>Maintenance</a:t>
                      </a:r>
                    </a:p>
                    <a:p>
                      <a:pPr marL="346075" lvl="1" indent="-165100">
                        <a:buFont typeface="Wingdings" pitchFamily="2" charset="2"/>
                        <a:buChar char="§"/>
                      </a:pPr>
                      <a:r>
                        <a:rPr lang="en-US" sz="1600" dirty="0" smtClean="0">
                          <a:solidFill>
                            <a:schemeClr val="tx1"/>
                          </a:solidFill>
                          <a:latin typeface="Century Gothic" pitchFamily="34" charset="0"/>
                        </a:rPr>
                        <a:t>Change</a:t>
                      </a:r>
                      <a:r>
                        <a:rPr lang="en-US" sz="1600" baseline="0" dirty="0" smtClean="0">
                          <a:solidFill>
                            <a:schemeClr val="tx1"/>
                          </a:solidFill>
                          <a:latin typeface="Century Gothic" pitchFamily="34" charset="0"/>
                        </a:rPr>
                        <a:t> Oil</a:t>
                      </a:r>
                    </a:p>
                    <a:p>
                      <a:pPr marL="346075" lvl="1" indent="-165100">
                        <a:buFont typeface="Wingdings" pitchFamily="2" charset="2"/>
                        <a:buChar char="§"/>
                      </a:pPr>
                      <a:r>
                        <a:rPr lang="en-US" sz="1600" baseline="0" dirty="0" smtClean="0">
                          <a:solidFill>
                            <a:schemeClr val="tx1"/>
                          </a:solidFill>
                          <a:latin typeface="Century Gothic" pitchFamily="34" charset="0"/>
                        </a:rPr>
                        <a:t>Inspect air filter, hoses, belts</a:t>
                      </a:r>
                    </a:p>
                    <a:p>
                      <a:pPr marL="346075" lvl="1" indent="-165100">
                        <a:buFont typeface="Wingdings" pitchFamily="2" charset="2"/>
                        <a:buChar char="§"/>
                      </a:pPr>
                      <a:r>
                        <a:rPr lang="en-US" sz="1600" baseline="0" dirty="0" smtClean="0">
                          <a:solidFill>
                            <a:schemeClr val="tx1"/>
                          </a:solidFill>
                          <a:latin typeface="Century Gothic" pitchFamily="34" charset="0"/>
                        </a:rPr>
                        <a:t>Operate/Maintain in accordance with manufacturer’s recommendations</a:t>
                      </a:r>
                      <a:endParaRPr lang="en-US" sz="1600" dirty="0" smtClean="0">
                        <a:solidFill>
                          <a:schemeClr val="tx1"/>
                        </a:solidFill>
                        <a:latin typeface="Century Gothic" pitchFamily="34" charset="0"/>
                      </a:endParaRPr>
                    </a:p>
                    <a:p>
                      <a:endParaRPr lang="en-US" dirty="0">
                        <a:solidFill>
                          <a:schemeClr val="tx1"/>
                        </a:solidFill>
                        <a:latin typeface="Century Gothic" pitchFamily="34" charset="0"/>
                      </a:endParaRPr>
                    </a:p>
                  </a:txBody>
                  <a:tcPr>
                    <a:lnT w="38100" cmpd="sng">
                      <a:noFill/>
                    </a:lnT>
                    <a:solidFill>
                      <a:srgbClr val="CFDDED"/>
                    </a:solidFill>
                  </a:tcPr>
                </a:tc>
                <a:tc>
                  <a:txBody>
                    <a:bodyPr/>
                    <a:lstStyle/>
                    <a:p>
                      <a:pPr algn="ctr"/>
                      <a:r>
                        <a:rPr lang="en-US" sz="2000" b="1" dirty="0" smtClean="0">
                          <a:solidFill>
                            <a:schemeClr val="tx1"/>
                          </a:solidFill>
                          <a:latin typeface="Century Gothic" pitchFamily="34" charset="0"/>
                        </a:rPr>
                        <a:t>Engines w/ Fuel Input </a:t>
                      </a:r>
                    </a:p>
                    <a:p>
                      <a:pPr algn="ctr"/>
                      <a:r>
                        <a:rPr lang="en-US" sz="2000" dirty="0" smtClean="0">
                          <a:solidFill>
                            <a:schemeClr val="tx1"/>
                          </a:solidFill>
                          <a:latin typeface="Century Gothic" pitchFamily="34" charset="0"/>
                        </a:rPr>
                        <a:t>&gt; </a:t>
                      </a:r>
                      <a:r>
                        <a:rPr lang="en-US" sz="2000" b="1" dirty="0" smtClean="0">
                          <a:solidFill>
                            <a:schemeClr val="tx1"/>
                          </a:solidFill>
                          <a:latin typeface="Century Gothic" pitchFamily="34" charset="0"/>
                        </a:rPr>
                        <a:t>300 HP (CI)</a:t>
                      </a:r>
                      <a:r>
                        <a:rPr lang="en-US" sz="2000" b="1" baseline="30000" dirty="0" smtClean="0">
                          <a:solidFill>
                            <a:schemeClr val="tx1"/>
                          </a:solidFill>
                          <a:latin typeface="Century Gothic" pitchFamily="34" charset="0"/>
                        </a:rPr>
                        <a:t>2</a:t>
                      </a:r>
                    </a:p>
                    <a:p>
                      <a:pPr algn="ctr">
                        <a:buFont typeface="Wingdings"/>
                        <a:buChar char="Ø"/>
                      </a:pPr>
                      <a:r>
                        <a:rPr lang="en-US" sz="2000" b="1" dirty="0" smtClean="0">
                          <a:solidFill>
                            <a:schemeClr val="tx1"/>
                          </a:solidFill>
                          <a:latin typeface="Century Gothic" pitchFamily="34" charset="0"/>
                        </a:rPr>
                        <a:t>500 HP (SI)</a:t>
                      </a:r>
                    </a:p>
                    <a:p>
                      <a:pPr algn="ctr">
                        <a:buFont typeface="Wingdings"/>
                        <a:buChar char="Ø"/>
                      </a:pPr>
                      <a:endParaRPr lang="en-US" sz="2000" b="1" dirty="0" smtClean="0">
                        <a:solidFill>
                          <a:schemeClr val="tx1"/>
                        </a:solidFill>
                        <a:latin typeface="Century Gothic" pitchFamily="34" charset="0"/>
                      </a:endParaRPr>
                    </a:p>
                    <a:p>
                      <a:pPr algn="ctr"/>
                      <a:endParaRPr lang="en-US" sz="1800" dirty="0" smtClean="0">
                        <a:solidFill>
                          <a:schemeClr val="tx1"/>
                        </a:solidFill>
                        <a:latin typeface="Century Gothic" pitchFamily="34" charset="0"/>
                      </a:endParaRPr>
                    </a:p>
                    <a:p>
                      <a:pPr marL="109538" indent="-109538">
                        <a:buFont typeface="Arial" pitchFamily="34" charset="0"/>
                        <a:buChar char="•"/>
                      </a:pPr>
                      <a:r>
                        <a:rPr lang="en-US" sz="1800" dirty="0" smtClean="0">
                          <a:solidFill>
                            <a:schemeClr val="tx1"/>
                          </a:solidFill>
                          <a:latin typeface="Century Gothic" pitchFamily="34" charset="0"/>
                        </a:rPr>
                        <a:t>Notify</a:t>
                      </a:r>
                    </a:p>
                    <a:p>
                      <a:pPr marL="109538" indent="-109538">
                        <a:buFont typeface="Arial" pitchFamily="34" charset="0"/>
                        <a:buChar char="•"/>
                      </a:pPr>
                      <a:r>
                        <a:rPr lang="en-US" sz="1800" dirty="0" smtClean="0">
                          <a:solidFill>
                            <a:schemeClr val="tx1"/>
                          </a:solidFill>
                          <a:latin typeface="Century Gothic" pitchFamily="34" charset="0"/>
                        </a:rPr>
                        <a:t>Emission Limits</a:t>
                      </a:r>
                    </a:p>
                    <a:p>
                      <a:pPr marL="347663" lvl="1" indent="-109538">
                        <a:buFont typeface="Wingdings" pitchFamily="2" charset="2"/>
                        <a:buChar char="§"/>
                      </a:pPr>
                      <a:r>
                        <a:rPr lang="en-US" sz="1600" dirty="0" smtClean="0">
                          <a:solidFill>
                            <a:schemeClr val="tx1"/>
                          </a:solidFill>
                          <a:latin typeface="Century Gothic" pitchFamily="34" charset="0"/>
                        </a:rPr>
                        <a:t>Initial stack test</a:t>
                      </a:r>
                    </a:p>
                    <a:p>
                      <a:pPr marL="347663" lvl="1" indent="-109538">
                        <a:buFont typeface="Wingdings" pitchFamily="2" charset="2"/>
                        <a:buChar char="§"/>
                      </a:pPr>
                      <a:r>
                        <a:rPr lang="en-US" sz="1600" dirty="0" smtClean="0">
                          <a:solidFill>
                            <a:schemeClr val="tx1"/>
                          </a:solidFill>
                          <a:latin typeface="Century Gothic" pitchFamily="34" charset="0"/>
                        </a:rPr>
                        <a:t>70% reduction if does not meet limits</a:t>
                      </a:r>
                    </a:p>
                    <a:p>
                      <a:pPr marL="109538" lvl="1" indent="-109538">
                        <a:buFont typeface="Arial" pitchFamily="34" charset="0"/>
                        <a:buChar char="•"/>
                      </a:pPr>
                      <a:r>
                        <a:rPr lang="en-US" sz="1800" dirty="0" smtClean="0">
                          <a:solidFill>
                            <a:schemeClr val="tx1"/>
                          </a:solidFill>
                          <a:latin typeface="Century Gothic" pitchFamily="34" charset="0"/>
                        </a:rPr>
                        <a:t>Maintenance Required</a:t>
                      </a:r>
                    </a:p>
                    <a:p>
                      <a:pPr marL="109538" lvl="1" indent="-109538">
                        <a:buFont typeface="Arial" pitchFamily="34" charset="0"/>
                        <a:buChar char="•"/>
                      </a:pPr>
                      <a:r>
                        <a:rPr lang="en-US" sz="1800" dirty="0" smtClean="0">
                          <a:solidFill>
                            <a:schemeClr val="tx1"/>
                          </a:solidFill>
                          <a:latin typeface="Century Gothic" pitchFamily="34" charset="0"/>
                        </a:rPr>
                        <a:t>Semi-Annual Deviation Reports</a:t>
                      </a:r>
                    </a:p>
                    <a:p>
                      <a:pPr marL="109538" lvl="1"/>
                      <a:endParaRPr lang="en-US" sz="1800" dirty="0" smtClean="0">
                        <a:solidFill>
                          <a:schemeClr val="tx1"/>
                        </a:solidFill>
                        <a:latin typeface="Century Gothic" pitchFamily="34" charset="0"/>
                      </a:endParaRPr>
                    </a:p>
                    <a:p>
                      <a:pPr marL="109538" lvl="1"/>
                      <a:endParaRPr lang="en-US" sz="1800" dirty="0" smtClean="0">
                        <a:solidFill>
                          <a:schemeClr val="tx1"/>
                        </a:solidFill>
                        <a:latin typeface="Century Gothic" pitchFamily="34" charset="0"/>
                      </a:endParaRPr>
                    </a:p>
                    <a:p>
                      <a:pPr marL="109538" lvl="1"/>
                      <a:endParaRPr lang="en-US" sz="1600" dirty="0" smtClean="0">
                        <a:solidFill>
                          <a:schemeClr val="tx1"/>
                        </a:solidFill>
                        <a:latin typeface="Century Gothic" pitchFamily="34" charset="0"/>
                      </a:endParaRPr>
                    </a:p>
                  </a:txBody>
                  <a:tcPr>
                    <a:lnT w="38100" cmpd="sng">
                      <a:noFill/>
                    </a:lnT>
                    <a:solidFill>
                      <a:srgbClr val="CFDDED"/>
                    </a:solidFill>
                  </a:tcPr>
                </a:tc>
                <a:tc>
                  <a:txBody>
                    <a:bodyPr/>
                    <a:lstStyle/>
                    <a:p>
                      <a:pPr marL="109538" indent="6350" algn="ctr">
                        <a:buFont typeface="Arial" pitchFamily="34" charset="0"/>
                        <a:buNone/>
                      </a:pPr>
                      <a:r>
                        <a:rPr lang="en-US" sz="2000" b="1" dirty="0" smtClean="0">
                          <a:solidFill>
                            <a:schemeClr val="tx1"/>
                          </a:solidFill>
                          <a:latin typeface="Century Gothic" pitchFamily="34" charset="0"/>
                        </a:rPr>
                        <a:t>CI Installed after July 2006 of SI installed after July 2007 </a:t>
                      </a:r>
                    </a:p>
                    <a:p>
                      <a:pPr marL="109538" indent="6350" algn="ctr">
                        <a:buFont typeface="Arial" pitchFamily="34" charset="0"/>
                        <a:buNone/>
                      </a:pPr>
                      <a:endParaRPr lang="en-US" sz="2000" b="1" dirty="0" smtClean="0">
                        <a:solidFill>
                          <a:schemeClr val="tx1"/>
                        </a:solidFill>
                        <a:latin typeface="Century Gothic" pitchFamily="34" charset="0"/>
                      </a:endParaRPr>
                    </a:p>
                    <a:p>
                      <a:pPr marL="109538" indent="-109538">
                        <a:buFont typeface="Arial" pitchFamily="34" charset="0"/>
                        <a:buNone/>
                      </a:pPr>
                      <a:endParaRPr lang="en-US" sz="1800" dirty="0" smtClean="0">
                        <a:solidFill>
                          <a:schemeClr val="tx1"/>
                        </a:solidFill>
                        <a:latin typeface="Century Gothic" pitchFamily="34" charset="0"/>
                      </a:endParaRPr>
                    </a:p>
                    <a:p>
                      <a:pPr marL="109538" indent="-109538">
                        <a:buFont typeface="Arial" pitchFamily="34" charset="0"/>
                        <a:buChar char="•"/>
                      </a:pPr>
                      <a:r>
                        <a:rPr lang="en-US" sz="1800" dirty="0" smtClean="0">
                          <a:solidFill>
                            <a:schemeClr val="tx1"/>
                          </a:solidFill>
                          <a:latin typeface="Century Gothic" pitchFamily="34" charset="0"/>
                        </a:rPr>
                        <a:t>Notify</a:t>
                      </a:r>
                    </a:p>
                    <a:p>
                      <a:pPr marL="109538" indent="-109538">
                        <a:buFont typeface="Arial" pitchFamily="34" charset="0"/>
                        <a:buChar char="•"/>
                      </a:pPr>
                      <a:r>
                        <a:rPr lang="en-US" sz="1800" dirty="0" smtClean="0">
                          <a:solidFill>
                            <a:schemeClr val="tx1"/>
                          </a:solidFill>
                          <a:latin typeface="Century Gothic" pitchFamily="34" charset="0"/>
                        </a:rPr>
                        <a:t>Emission Limits</a:t>
                      </a:r>
                    </a:p>
                    <a:p>
                      <a:pPr marL="347663" lvl="1" indent="-109538">
                        <a:buFont typeface="Wingdings" pitchFamily="2" charset="2"/>
                        <a:buChar char="§"/>
                      </a:pPr>
                      <a:r>
                        <a:rPr lang="en-US" sz="1600" dirty="0" smtClean="0">
                          <a:solidFill>
                            <a:schemeClr val="tx1"/>
                          </a:solidFill>
                          <a:latin typeface="Century Gothic" pitchFamily="34" charset="0"/>
                        </a:rPr>
                        <a:t>Manufacturer Emissions Certificate</a:t>
                      </a:r>
                    </a:p>
                    <a:p>
                      <a:pPr marL="347663" lvl="1" indent="-109538">
                        <a:buFont typeface="Wingdings" pitchFamily="2" charset="2"/>
                        <a:buChar char="§"/>
                      </a:pPr>
                      <a:r>
                        <a:rPr lang="en-US" sz="1600" dirty="0" smtClean="0">
                          <a:solidFill>
                            <a:schemeClr val="tx1"/>
                          </a:solidFill>
                          <a:latin typeface="Century Gothic" pitchFamily="34" charset="0"/>
                        </a:rPr>
                        <a:t>Stack Test (if not certified) to</a:t>
                      </a:r>
                      <a:r>
                        <a:rPr lang="en-US" sz="1600" baseline="0" dirty="0" smtClean="0">
                          <a:solidFill>
                            <a:schemeClr val="tx1"/>
                          </a:solidFill>
                          <a:latin typeface="Century Gothic" pitchFamily="34" charset="0"/>
                        </a:rPr>
                        <a:t> </a:t>
                      </a:r>
                      <a:r>
                        <a:rPr lang="en-US" sz="1600" dirty="0" smtClean="0">
                          <a:solidFill>
                            <a:schemeClr val="tx1"/>
                          </a:solidFill>
                          <a:latin typeface="Century Gothic" pitchFamily="34" charset="0"/>
                        </a:rPr>
                        <a:t>demonstrate compliance and/or</a:t>
                      </a:r>
                      <a:r>
                        <a:rPr lang="en-US" sz="1600" baseline="0" dirty="0" smtClean="0">
                          <a:solidFill>
                            <a:schemeClr val="tx1"/>
                          </a:solidFill>
                          <a:latin typeface="Century Gothic" pitchFamily="34" charset="0"/>
                        </a:rPr>
                        <a:t> </a:t>
                      </a:r>
                      <a:r>
                        <a:rPr lang="en-US" sz="1600" dirty="0" smtClean="0">
                          <a:solidFill>
                            <a:schemeClr val="tx1"/>
                          </a:solidFill>
                          <a:latin typeface="Century Gothic" pitchFamily="34" charset="0"/>
                        </a:rPr>
                        <a:t>required controls</a:t>
                      </a:r>
                    </a:p>
                    <a:p>
                      <a:pPr marL="347663" lvl="1" indent="-109538"/>
                      <a:endParaRPr lang="en-US" sz="1600" dirty="0" smtClean="0">
                        <a:solidFill>
                          <a:schemeClr val="tx1"/>
                        </a:solidFill>
                        <a:latin typeface="Century Gothic" pitchFamily="34" charset="0"/>
                      </a:endParaRPr>
                    </a:p>
                    <a:p>
                      <a:pPr marL="347663" lvl="1" indent="-109538"/>
                      <a:endParaRPr lang="en-US" sz="1600" dirty="0" smtClean="0">
                        <a:solidFill>
                          <a:schemeClr val="tx1"/>
                        </a:solidFill>
                        <a:latin typeface="Century Gothic" pitchFamily="34" charset="0"/>
                      </a:endParaRPr>
                    </a:p>
                  </a:txBody>
                  <a:tcPr>
                    <a:lnT w="38100" cmpd="sng">
                      <a:noFill/>
                    </a:lnT>
                    <a:solidFill>
                      <a:srgbClr val="CFDDED"/>
                    </a:solidFill>
                  </a:tcPr>
                </a:tc>
              </a:tr>
            </a:tbl>
          </a:graphicData>
        </a:graphic>
      </p:graphicFrame>
      <p:cxnSp>
        <p:nvCxnSpPr>
          <p:cNvPr id="6" name="Straight Connector 5"/>
          <p:cNvCxnSpPr/>
          <p:nvPr/>
        </p:nvCxnSpPr>
        <p:spPr>
          <a:xfrm>
            <a:off x="0" y="2438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0" y="609600"/>
            <a:ext cx="7010400" cy="40011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rgbClr val="0038A8"/>
                </a:solidFill>
                <a:latin typeface="Arial Black" pitchFamily="34" charset="0"/>
              </a:rPr>
              <a:t>NESHAP FOR RICE AREA SOURCES </a:t>
            </a:r>
            <a:r>
              <a:rPr lang="en-US" baseline="30000" dirty="0" smtClean="0">
                <a:solidFill>
                  <a:srgbClr val="0038A8"/>
                </a:solidFill>
                <a:latin typeface="Arial Black" pitchFamily="34" charset="0"/>
              </a:rPr>
              <a:t>1</a:t>
            </a:r>
            <a:endParaRPr lang="en-US" baseline="30000" dirty="0">
              <a:solidFill>
                <a:srgbClr val="0038A8"/>
              </a:solidFill>
              <a:latin typeface="Arial Black" pitchFamily="34" charset="0"/>
            </a:endParaRPr>
          </a:p>
        </p:txBody>
      </p:sp>
      <p:sp>
        <p:nvSpPr>
          <p:cNvPr id="12" name="TextBox 11"/>
          <p:cNvSpPr txBox="1"/>
          <p:nvPr/>
        </p:nvSpPr>
        <p:spPr>
          <a:xfrm>
            <a:off x="0" y="6396335"/>
            <a:ext cx="9144000" cy="461665"/>
          </a:xfrm>
          <a:prstGeom prst="rect">
            <a:avLst/>
          </a:prstGeom>
          <a:solidFill>
            <a:schemeClr val="accent1">
              <a:lumMod val="20000"/>
              <a:lumOff val="80000"/>
            </a:schemeClr>
          </a:solidFill>
          <a:ln>
            <a:solidFill>
              <a:srgbClr val="000080"/>
            </a:solidFill>
          </a:ln>
        </p:spPr>
        <p:txBody>
          <a:bodyPr wrap="square" rtlCol="0">
            <a:spAutoFit/>
          </a:bodyPr>
          <a:lstStyle/>
          <a:p>
            <a:pPr marL="287338" indent="-287338" defTabSz="177800">
              <a:buFont typeface="+mj-lt"/>
              <a:buAutoNum type="arabicPeriod"/>
            </a:pPr>
            <a:r>
              <a:rPr lang="en-US" sz="1200" b="1" dirty="0" smtClean="0">
                <a:solidFill>
                  <a:srgbClr val="0038A8"/>
                </a:solidFill>
                <a:latin typeface="Century Gothic" pitchFamily="34" charset="0"/>
              </a:rPr>
              <a:t>CI – Engines manufactured or installed before July 2006.  SI Engines manufactured and installed before July 2007.</a:t>
            </a:r>
          </a:p>
          <a:p>
            <a:pPr marL="287338" indent="-287338" defTabSz="177800">
              <a:buFont typeface="+mj-lt"/>
              <a:buAutoNum type="arabicPeriod"/>
            </a:pPr>
            <a:r>
              <a:rPr lang="en-US" sz="1200" b="1" dirty="0" smtClean="0">
                <a:solidFill>
                  <a:srgbClr val="0038A8"/>
                </a:solidFill>
                <a:latin typeface="Century Gothic" pitchFamily="34" charset="0"/>
              </a:rPr>
              <a:t>If  Engines exceed 500 HP of heat input, they must conduct stack testing every 3 years or 8760 hours of operation</a:t>
            </a:r>
            <a:endParaRPr lang="en-US" sz="1200" b="1" dirty="0">
              <a:solidFill>
                <a:srgbClr val="0038A8"/>
              </a:solidFill>
              <a:latin typeface="Century Gothic" pitchFamily="34" charset="0"/>
            </a:endParaRPr>
          </a:p>
        </p:txBody>
      </p:sp>
      <p:sp>
        <p:nvSpPr>
          <p:cNvPr id="13" name="TextBox 12"/>
          <p:cNvSpPr txBox="1"/>
          <p:nvPr/>
        </p:nvSpPr>
        <p:spPr>
          <a:xfrm>
            <a:off x="6705600" y="609600"/>
            <a:ext cx="2438400" cy="400110"/>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rgbClr val="0038A8"/>
                </a:solidFill>
                <a:latin typeface="Arial Black" pitchFamily="34" charset="0"/>
              </a:rPr>
              <a:t>RICE NSPS</a:t>
            </a:r>
            <a:endParaRPr lang="en-US" baseline="30000" dirty="0">
              <a:solidFill>
                <a:srgbClr val="0038A8"/>
              </a:solidFill>
              <a:latin typeface="Arial Black" pitchFamily="34" charset="0"/>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idx="1"/>
          </p:nvPr>
        </p:nvSpPr>
        <p:spPr/>
        <p:txBody>
          <a:bodyPr/>
          <a:lstStyle/>
          <a:p>
            <a:r>
              <a:rPr lang="en-US" sz="2000" dirty="0" smtClean="0"/>
              <a:t>National Emission Standard for Hazardous Air Pollutants (NESHAP) for Reciprocating Internal Combustion Engines (RICE) – </a:t>
            </a:r>
            <a:r>
              <a:rPr lang="en-US" sz="2000" dirty="0" smtClean="0">
                <a:hlinkClick r:id="rId2"/>
              </a:rPr>
              <a:t>40 Code of Federal Regulations Part 63, Subpart ZZZZ</a:t>
            </a:r>
            <a:r>
              <a:rPr lang="en-US" sz="2000" dirty="0" smtClean="0"/>
              <a:t> ("the RICE rule") </a:t>
            </a:r>
          </a:p>
          <a:p>
            <a:r>
              <a:rPr lang="en-US" sz="2000" dirty="0" smtClean="0"/>
              <a:t>New Source Performance Standards (NSPS) - Standards of Performance for Stationary Spark Ignition Internal Combustion Engines (</a:t>
            </a:r>
            <a:r>
              <a:rPr lang="en-US" sz="2000" dirty="0" smtClean="0">
                <a:hlinkClick r:id="rId3"/>
              </a:rPr>
              <a:t>40 CFR Part 60 Subpart JJJJ</a:t>
            </a:r>
            <a:r>
              <a:rPr lang="en-US" sz="2000" dirty="0" smtClean="0"/>
              <a:t> - Scroll to reach the Subpart.) – "the Spark Ignition NSPS rule" </a:t>
            </a:r>
          </a:p>
          <a:p>
            <a:r>
              <a:rPr lang="en-US" sz="2000" dirty="0" smtClean="0"/>
              <a:t>Standards of Performance for Stationary Compression Ignition Internal Combustion Engines (</a:t>
            </a:r>
            <a:r>
              <a:rPr lang="en-US" sz="2000" dirty="0" smtClean="0">
                <a:hlinkClick r:id="rId3"/>
              </a:rPr>
              <a:t>40 CFR Part 60 Subpart IIII</a:t>
            </a:r>
            <a:r>
              <a:rPr lang="en-US" sz="2000" dirty="0" smtClean="0"/>
              <a:t> - Scroll to reach the Subpart.) – "the Compression Ignition NSPS rule"</a:t>
            </a:r>
          </a:p>
          <a:p>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447800"/>
            <a:ext cx="7772400" cy="1470025"/>
          </a:xfrm>
        </p:spPr>
        <p:txBody>
          <a:bodyPr/>
          <a:lstStyle/>
          <a:p>
            <a:r>
              <a:rPr lang="en-US" dirty="0" smtClean="0"/>
              <a:t>Jan. 30, 2013 Amendments</a:t>
            </a:r>
            <a:endParaRPr lang="en-US" dirty="0"/>
          </a:p>
        </p:txBody>
      </p:sp>
      <p:sp>
        <p:nvSpPr>
          <p:cNvPr id="3" name="Subtitle 2"/>
          <p:cNvSpPr>
            <a:spLocks noGrp="1"/>
          </p:cNvSpPr>
          <p:nvPr>
            <p:ph type="subTitle" idx="1"/>
          </p:nvPr>
        </p:nvSpPr>
        <p:spPr>
          <a:xfrm>
            <a:off x="1524000" y="3581400"/>
            <a:ext cx="6400800" cy="1905000"/>
          </a:xfrm>
        </p:spPr>
        <p:txBody>
          <a:bodyPr/>
          <a:lstStyle/>
          <a:p>
            <a:r>
              <a:rPr lang="en-US" sz="2000" dirty="0" smtClean="0"/>
              <a:t>After the promulgation of the 2010 amendments, EPA received several petitions.</a:t>
            </a:r>
          </a:p>
          <a:p>
            <a:r>
              <a:rPr lang="en-US" sz="2000" dirty="0" smtClean="0"/>
              <a:t>Amendments effective April 1, 2013</a:t>
            </a:r>
          </a:p>
          <a:p>
            <a:r>
              <a:rPr lang="en-US" sz="2000" dirty="0" smtClean="0"/>
              <a:t>Minor amendments/clarifications also made to NSPS</a:t>
            </a:r>
            <a:endParaRPr lang="en-US"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9296400" cy="1143001"/>
          </a:xfrm>
        </p:spPr>
        <p:txBody>
          <a:bodyPr/>
          <a:lstStyle/>
          <a:p>
            <a:r>
              <a:rPr lang="en-US" sz="2800" dirty="0" smtClean="0"/>
              <a:t>Jan 30, 2013 Amendments – Major Issues addressed:</a:t>
            </a:r>
            <a:endParaRPr lang="en-US" sz="2800" dirty="0"/>
          </a:p>
        </p:txBody>
      </p:sp>
      <p:sp>
        <p:nvSpPr>
          <p:cNvPr id="3" name="Content Placeholder 2"/>
          <p:cNvSpPr>
            <a:spLocks noGrp="1"/>
          </p:cNvSpPr>
          <p:nvPr>
            <p:ph idx="1"/>
          </p:nvPr>
        </p:nvSpPr>
        <p:spPr>
          <a:xfrm>
            <a:off x="304800" y="914400"/>
            <a:ext cx="8839200" cy="4525963"/>
          </a:xfrm>
        </p:spPr>
        <p:txBody>
          <a:bodyPr/>
          <a:lstStyle/>
          <a:p>
            <a:r>
              <a:rPr lang="en-US" sz="2400" dirty="0" smtClean="0"/>
              <a:t>Emergency engine operation for demand response &amp; peak shaving</a:t>
            </a:r>
          </a:p>
          <a:p>
            <a:r>
              <a:rPr lang="en-US" sz="2400" dirty="0" smtClean="0"/>
              <a:t>Requirements for existing 4-stroke SI RICE at area sources of HAP</a:t>
            </a:r>
          </a:p>
          <a:p>
            <a:r>
              <a:rPr lang="en-US" sz="2400" dirty="0" smtClean="0"/>
              <a:t>Total hydrocarbon (THC) compliance option for 4-stroke rich burn SI RICE</a:t>
            </a:r>
          </a:p>
          <a:p>
            <a:r>
              <a:rPr lang="en-US" sz="2400" dirty="0" smtClean="0"/>
              <a:t>Tier1/Tier 2 Certified CI RICE scheduled for replacement</a:t>
            </a:r>
          </a:p>
          <a:p>
            <a:r>
              <a:rPr lang="en-US" sz="2400" dirty="0" smtClean="0"/>
              <a:t>Tier 3 Certified CI RICE</a:t>
            </a:r>
          </a:p>
          <a:p>
            <a:r>
              <a:rPr lang="en-US" sz="2400" dirty="0" smtClean="0"/>
              <a:t>CI RICE at area sources of HAP in remote areas of Alaska*</a:t>
            </a:r>
          </a:p>
          <a:p>
            <a:r>
              <a:rPr lang="en-US" sz="2400" dirty="0" smtClean="0"/>
              <a:t>CI RICE on offshore vessels*</a:t>
            </a:r>
          </a:p>
        </p:txBody>
      </p:sp>
      <p:sp>
        <p:nvSpPr>
          <p:cNvPr id="4" name="TextBox 3"/>
          <p:cNvSpPr txBox="1"/>
          <p:nvPr/>
        </p:nvSpPr>
        <p:spPr>
          <a:xfrm>
            <a:off x="5486400" y="5791200"/>
            <a:ext cx="3657600" cy="369332"/>
          </a:xfrm>
          <a:prstGeom prst="rect">
            <a:avLst/>
          </a:prstGeom>
          <a:noFill/>
        </p:spPr>
        <p:txBody>
          <a:bodyPr wrap="square" rtlCol="0">
            <a:spAutoFit/>
          </a:bodyPr>
          <a:lstStyle/>
          <a:p>
            <a:r>
              <a:rPr lang="en-US" dirty="0" smtClean="0"/>
              <a:t>* Not covered in this presentation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813"/>
            <a:ext cx="8915400" cy="1143001"/>
          </a:xfrm>
        </p:spPr>
        <p:txBody>
          <a:bodyPr/>
          <a:lstStyle/>
          <a:p>
            <a:r>
              <a:rPr lang="en-US" sz="3200" dirty="0" smtClean="0"/>
              <a:t>Emergency Engine Operational Limitations</a:t>
            </a:r>
            <a:endParaRPr lang="en-US" sz="3200" dirty="0"/>
          </a:p>
        </p:txBody>
      </p:sp>
      <p:sp>
        <p:nvSpPr>
          <p:cNvPr id="3" name="Content Placeholder 2"/>
          <p:cNvSpPr>
            <a:spLocks noGrp="1"/>
          </p:cNvSpPr>
          <p:nvPr>
            <p:ph idx="1"/>
          </p:nvPr>
        </p:nvSpPr>
        <p:spPr>
          <a:xfrm>
            <a:off x="152400" y="1143000"/>
            <a:ext cx="8991600" cy="4525963"/>
          </a:xfrm>
        </p:spPr>
        <p:txBody>
          <a:bodyPr>
            <a:normAutofit fontScale="92500" lnSpcReduction="10000"/>
          </a:bodyPr>
          <a:lstStyle/>
          <a:p>
            <a:r>
              <a:rPr lang="en-US" dirty="0" smtClean="0"/>
              <a:t>Emergency engine operation limited to:</a:t>
            </a:r>
          </a:p>
          <a:p>
            <a:pPr lvl="1"/>
            <a:r>
              <a:rPr lang="en-US" dirty="0" smtClean="0"/>
              <a:t>Unlimited use for emergencies (fire/power outage)</a:t>
            </a:r>
          </a:p>
          <a:p>
            <a:pPr lvl="1"/>
            <a:r>
              <a:rPr lang="en-US" dirty="0" smtClean="0"/>
              <a:t>100 hr/yr for MIT &amp; Emergency demand response</a:t>
            </a:r>
          </a:p>
          <a:p>
            <a:pPr lvl="1"/>
            <a:r>
              <a:rPr lang="en-US" dirty="0" smtClean="0"/>
              <a:t>50 hr/yr of the 100 hr/yr allocation can be used for:</a:t>
            </a:r>
          </a:p>
          <a:p>
            <a:pPr lvl="2"/>
            <a:r>
              <a:rPr lang="en-US" dirty="0" smtClean="0"/>
              <a:t>Non-emergency situation, no financial arrangement</a:t>
            </a:r>
          </a:p>
          <a:p>
            <a:pPr lvl="2"/>
            <a:r>
              <a:rPr lang="en-US" dirty="0" smtClean="0"/>
              <a:t>Local reliability as part of a financial arrangement with another entity if specific criteria met (existing RICE at area sources of HAP only)</a:t>
            </a:r>
          </a:p>
          <a:p>
            <a:pPr lvl="2"/>
            <a:r>
              <a:rPr lang="en-US" dirty="0" smtClean="0">
                <a:solidFill>
                  <a:srgbClr val="FF0000"/>
                </a:solidFill>
              </a:rPr>
              <a:t>Peak shaving until May 3, 2014 (existing RICE at area source of HAP only)</a:t>
            </a:r>
          </a:p>
          <a:p>
            <a:r>
              <a:rPr lang="en-US" sz="2000" dirty="0" smtClean="0">
                <a:solidFill>
                  <a:srgbClr val="7030A0"/>
                </a:solidFill>
              </a:rPr>
              <a:t>Note: EPA did not finalize the proposed 50 hr provision for peak shaving until April 2017</a:t>
            </a:r>
            <a:endParaRPr lang="en-US" sz="2000" dirty="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813"/>
            <a:ext cx="9144000" cy="1143001"/>
          </a:xfrm>
        </p:spPr>
        <p:txBody>
          <a:bodyPr/>
          <a:lstStyle/>
          <a:p>
            <a:r>
              <a:rPr lang="en-US" sz="3200" dirty="0" smtClean="0"/>
              <a:t>Emergency Engine Operational Limitations</a:t>
            </a:r>
            <a:endParaRPr lang="en-US" sz="3200" dirty="0"/>
          </a:p>
        </p:txBody>
      </p:sp>
      <p:sp>
        <p:nvSpPr>
          <p:cNvPr id="3" name="Content Placeholder 2"/>
          <p:cNvSpPr>
            <a:spLocks noGrp="1"/>
          </p:cNvSpPr>
          <p:nvPr>
            <p:ph idx="1"/>
          </p:nvPr>
        </p:nvSpPr>
        <p:spPr>
          <a:xfrm>
            <a:off x="0" y="1143000"/>
            <a:ext cx="9144000" cy="4876800"/>
          </a:xfrm>
        </p:spPr>
        <p:txBody>
          <a:bodyPr/>
          <a:lstStyle/>
          <a:p>
            <a:r>
              <a:rPr lang="en-US" sz="2400" dirty="0" smtClean="0"/>
              <a:t>Operation for emergency demand response allowed if:</a:t>
            </a:r>
          </a:p>
          <a:p>
            <a:pPr lvl="1"/>
            <a:r>
              <a:rPr lang="en-US" sz="2000" dirty="0" smtClean="0"/>
              <a:t>Energy Emergency Alert Level 2 has been declared by Reliability Coordinator</a:t>
            </a:r>
          </a:p>
          <a:p>
            <a:pPr lvl="1"/>
            <a:r>
              <a:rPr lang="en-US" sz="2000" dirty="0" smtClean="0"/>
              <a:t>Voltage or frequency deviate by 5% or more below standard</a:t>
            </a:r>
          </a:p>
          <a:p>
            <a:r>
              <a:rPr lang="en-US" sz="2300" dirty="0" smtClean="0"/>
              <a:t>Operation for local reliability allowed if:</a:t>
            </a:r>
          </a:p>
          <a:p>
            <a:pPr lvl="1"/>
            <a:r>
              <a:rPr lang="en-US" sz="2000" dirty="0" smtClean="0"/>
              <a:t>Engine is dispatched by local transmission/distribution system operator</a:t>
            </a:r>
          </a:p>
          <a:p>
            <a:pPr lvl="1"/>
            <a:r>
              <a:rPr lang="en-US" sz="2000" dirty="0" smtClean="0"/>
              <a:t>Dispatch intended to mitigate local transmission limitations so as to avert potential voltage collapse or line overloads</a:t>
            </a:r>
          </a:p>
          <a:p>
            <a:pPr lvl="1"/>
            <a:r>
              <a:rPr lang="en-US" sz="2000" dirty="0" smtClean="0"/>
              <a:t>Dispatch follow reliability, emergency operation, that follow specific NERC, state/local standards or guidelines</a:t>
            </a:r>
          </a:p>
          <a:p>
            <a:pPr lvl="1"/>
            <a:r>
              <a:rPr lang="en-US" sz="2000" dirty="0" smtClean="0"/>
              <a:t>Power provided only to facility or to support local </a:t>
            </a:r>
            <a:r>
              <a:rPr lang="en-US" sz="2000" dirty="0" err="1" smtClean="0"/>
              <a:t>distro</a:t>
            </a:r>
            <a:r>
              <a:rPr lang="en-US" sz="2000" dirty="0" smtClean="0"/>
              <a:t> system</a:t>
            </a:r>
          </a:p>
          <a:p>
            <a:pPr lvl="1"/>
            <a:r>
              <a:rPr lang="en-US" sz="2000" dirty="0" smtClean="0"/>
              <a:t>Owner/operator identifies &amp; records dispatch and standard that is being followed</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RICE NESHAP – It’s Complicated</a:t>
            </a:r>
            <a:endParaRPr lang="en-US" dirty="0"/>
          </a:p>
        </p:txBody>
      </p:sp>
      <p:sp>
        <p:nvSpPr>
          <p:cNvPr id="3" name="Content Placeholder 2"/>
          <p:cNvSpPr>
            <a:spLocks noGrp="1"/>
          </p:cNvSpPr>
          <p:nvPr>
            <p:ph idx="1"/>
          </p:nvPr>
        </p:nvSpPr>
        <p:spPr/>
        <p:txBody>
          <a:bodyPr/>
          <a:lstStyle/>
          <a:p>
            <a:r>
              <a:rPr lang="en-US" sz="2000" dirty="0" smtClean="0"/>
              <a:t>“40 CFR Part 63 Subpart ZZZZ . . . is the most complicated and confusing regulation in the entire suite of EPA NSPS and NESHAPS regulations, bar none. We seriously believe that a viable defense could be mounted against an EPA enforcement action with the simple but true statement, 'Your honor, we honestly could not discern our obligation under the rule in a timely manner.‘”</a:t>
            </a:r>
          </a:p>
          <a:p>
            <a:r>
              <a:rPr lang="en-US" sz="2000" dirty="0" smtClean="0"/>
              <a:t>Public comment submitted in response to EPA’s request for public input on improving regulations per Executive Order 13563</a:t>
            </a:r>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0813"/>
            <a:ext cx="8915400" cy="1143001"/>
          </a:xfrm>
        </p:spPr>
        <p:txBody>
          <a:bodyPr/>
          <a:lstStyle/>
          <a:p>
            <a:r>
              <a:rPr lang="en-US" sz="3200" dirty="0" smtClean="0"/>
              <a:t>Fuel Requirements for Emergency Engines</a:t>
            </a:r>
            <a:endParaRPr lang="en-US" sz="3200" dirty="0"/>
          </a:p>
        </p:txBody>
      </p:sp>
      <p:sp>
        <p:nvSpPr>
          <p:cNvPr id="3" name="Content Placeholder 2"/>
          <p:cNvSpPr>
            <a:spLocks noGrp="1"/>
          </p:cNvSpPr>
          <p:nvPr>
            <p:ph idx="1"/>
          </p:nvPr>
        </p:nvSpPr>
        <p:spPr/>
        <p:txBody>
          <a:bodyPr/>
          <a:lstStyle/>
          <a:p>
            <a:r>
              <a:rPr lang="en-US" sz="2400" dirty="0" smtClean="0"/>
              <a:t>Requirements apply to emergency CI RICE &gt;100 HP and displacement &lt;30 liters/cylinder</a:t>
            </a:r>
          </a:p>
          <a:p>
            <a:r>
              <a:rPr lang="en-US" sz="2400" dirty="0" smtClean="0"/>
              <a:t>Operated or contractually obligated to be available &gt;15 hr/yr (up to 100 hr/yr) for emergency demand response or voltage/frequency</a:t>
            </a:r>
          </a:p>
          <a:p>
            <a:r>
              <a:rPr lang="en-US" sz="2400" dirty="0" smtClean="0"/>
              <a:t>Operated for local reliability (up to 50 hr/yr)</a:t>
            </a:r>
          </a:p>
          <a:p>
            <a:r>
              <a:rPr lang="en-US" sz="2400" dirty="0" smtClean="0"/>
              <a:t>Beginning 1/1/2015 – use ultra low sulfur diesel fuel</a:t>
            </a:r>
          </a:p>
          <a:p>
            <a:pPr lvl="1"/>
            <a:r>
              <a:rPr lang="en-US" sz="2000" dirty="0" smtClean="0"/>
              <a:t>Existing inventory may be depleted</a:t>
            </a: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Requirements for EE</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RICE&gt;100 HP</a:t>
            </a:r>
          </a:p>
          <a:p>
            <a:pPr lvl="1"/>
            <a:r>
              <a:rPr lang="en-US" sz="2000" dirty="0" smtClean="0"/>
              <a:t>&gt;15hr/yr</a:t>
            </a:r>
          </a:p>
          <a:p>
            <a:pPr lvl="1"/>
            <a:r>
              <a:rPr lang="en-US" sz="2000" dirty="0" smtClean="0"/>
              <a:t>Operated local reliability up to 50 hr/yr</a:t>
            </a:r>
          </a:p>
          <a:p>
            <a:r>
              <a:rPr lang="en-US" sz="2400" dirty="0" smtClean="0"/>
              <a:t>Beginning with 2015 operation – report March, 2016</a:t>
            </a:r>
          </a:p>
          <a:p>
            <a:pPr lvl="1"/>
            <a:r>
              <a:rPr lang="en-US" sz="2000" dirty="0" smtClean="0"/>
              <a:t>Facility name/address</a:t>
            </a:r>
          </a:p>
          <a:p>
            <a:pPr lvl="1"/>
            <a:r>
              <a:rPr lang="en-US" sz="2000" dirty="0" smtClean="0"/>
              <a:t>Engine rating, model year, lat/long</a:t>
            </a:r>
          </a:p>
          <a:p>
            <a:pPr lvl="1"/>
            <a:r>
              <a:rPr lang="en-US" sz="2000" dirty="0" smtClean="0"/>
              <a:t>Date, start time, end time for operation</a:t>
            </a:r>
          </a:p>
          <a:p>
            <a:pPr lvl="1"/>
            <a:r>
              <a:rPr lang="en-US" sz="2000" dirty="0" smtClean="0"/>
              <a:t>Number of hrs engine is contractually obligated for emergency demand response</a:t>
            </a:r>
          </a:p>
          <a:p>
            <a:pPr lvl="1"/>
            <a:r>
              <a:rPr lang="en-US" sz="2000" dirty="0" smtClean="0"/>
              <a:t>Entity that dispatched engine for local reliability</a:t>
            </a:r>
          </a:p>
          <a:p>
            <a:pPr lvl="1"/>
            <a:r>
              <a:rPr lang="en-US" sz="2000" dirty="0" smtClean="0"/>
              <a:t>Deviations from fuel requirement</a:t>
            </a:r>
          </a:p>
          <a:p>
            <a:r>
              <a:rPr lang="en-US" sz="2300" dirty="0" smtClean="0"/>
              <a:t>Submit report electronically through the Compliance &amp; Emissions Data Reporting Interface</a:t>
            </a:r>
            <a:endParaRPr lang="en-US" sz="23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SI 4-Stroke RICE&gt;500 HP at Area Sources</a:t>
            </a:r>
            <a:endParaRPr lang="en-US" sz="3200" dirty="0"/>
          </a:p>
        </p:txBody>
      </p:sp>
      <p:sp>
        <p:nvSpPr>
          <p:cNvPr id="3" name="Content Placeholder 2"/>
          <p:cNvSpPr>
            <a:spLocks noGrp="1"/>
          </p:cNvSpPr>
          <p:nvPr>
            <p:ph idx="1"/>
          </p:nvPr>
        </p:nvSpPr>
        <p:spPr/>
        <p:txBody>
          <a:bodyPr/>
          <a:lstStyle/>
          <a:p>
            <a:r>
              <a:rPr lang="en-US" sz="2400" dirty="0" smtClean="0"/>
              <a:t>Original 2010 RICE NESHAP required existing 4-stroke SI RICE &gt;500 HP at area sources of HAP to meet emission limits for CO or Formaldehyde</a:t>
            </a:r>
          </a:p>
          <a:p>
            <a:r>
              <a:rPr lang="en-US" sz="2400" dirty="0" smtClean="0"/>
              <a:t>2013 Amendments removed the emission limits &amp; estabilshed the following:</a:t>
            </a:r>
          </a:p>
          <a:p>
            <a:pPr lvl="1"/>
            <a:r>
              <a:rPr lang="en-US" sz="2000" dirty="0" smtClean="0"/>
              <a:t>Engine in remote area must meet management practices</a:t>
            </a:r>
          </a:p>
          <a:p>
            <a:pPr lvl="1"/>
            <a:r>
              <a:rPr lang="en-US" sz="2000" dirty="0" smtClean="0"/>
              <a:t>Engines not in remote area must meet equipment standard &amp; other requirements</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Remote Definition</a:t>
            </a:r>
            <a:endParaRPr lang="en-US" dirty="0"/>
          </a:p>
        </p:txBody>
      </p:sp>
      <p:sp>
        <p:nvSpPr>
          <p:cNvPr id="5" name="Content Placeholder 4"/>
          <p:cNvSpPr>
            <a:spLocks noGrp="1"/>
          </p:cNvSpPr>
          <p:nvPr>
            <p:ph idx="1"/>
          </p:nvPr>
        </p:nvSpPr>
        <p:spPr/>
        <p:txBody>
          <a:bodyPr/>
          <a:lstStyle/>
          <a:p>
            <a:r>
              <a:rPr lang="en-US" sz="2400" dirty="0" smtClean="0"/>
              <a:t>Located in offshore area</a:t>
            </a:r>
          </a:p>
          <a:p>
            <a:r>
              <a:rPr lang="en-US" sz="2400" dirty="0" smtClean="0"/>
              <a:t>Located on a pipeline segment with 10 or fewer building intended for human occupancy &amp; no building with 4 or more stories within 220 yards on either side of a continuous 1 mile length of pipeline (DOT Class 1 area), and the pipeline segment is not within 100 yards of a building or small well-defined outside area</a:t>
            </a:r>
          </a:p>
          <a:p>
            <a:r>
              <a:rPr lang="en-US" sz="2400" dirty="0" smtClean="0"/>
              <a:t>Not located on a pipeline and having 5 or fewer buildings intended for human occupancy and no buildings with 4 or more stories within a 0.25 mile radius around the engine</a:t>
            </a:r>
          </a:p>
          <a:p>
            <a:r>
              <a:rPr lang="en-US" sz="2400" dirty="0" smtClean="0"/>
              <a:t>Engine must meet remote definition as of 10/19/2013</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Remote Area Source SI RICE Requirements</a:t>
            </a:r>
            <a:endParaRPr lang="en-US" sz="2800" dirty="0"/>
          </a:p>
        </p:txBody>
      </p:sp>
      <p:sp>
        <p:nvSpPr>
          <p:cNvPr id="3" name="Content Placeholder 2"/>
          <p:cNvSpPr>
            <a:spLocks noGrp="1"/>
          </p:cNvSpPr>
          <p:nvPr>
            <p:ph idx="1"/>
          </p:nvPr>
        </p:nvSpPr>
        <p:spPr/>
        <p:txBody>
          <a:bodyPr/>
          <a:lstStyle/>
          <a:p>
            <a:r>
              <a:rPr lang="en-US" sz="2400" dirty="0" smtClean="0"/>
              <a:t>Existing non-emergency 4-stroke lean burn &amp; rick burn SI RICE &gt;500 HP at area sources of HAP that are in remote areas:</a:t>
            </a:r>
          </a:p>
          <a:p>
            <a:pPr lvl="1"/>
            <a:r>
              <a:rPr lang="en-US" sz="2000" dirty="0" smtClean="0"/>
              <a:t>Change oil &amp; filter every 2160 hrs of operation or annually</a:t>
            </a:r>
          </a:p>
          <a:p>
            <a:pPr lvl="1"/>
            <a:r>
              <a:rPr lang="en-US" sz="2000" dirty="0" smtClean="0"/>
              <a:t>Inspect spark plugs, hoses, &amp; belts every 2160 hrs of operation or annually &amp; replace as necessary</a:t>
            </a:r>
          </a:p>
          <a:p>
            <a:r>
              <a:rPr lang="en-US" sz="2400" dirty="0" smtClean="0"/>
              <a:t>Keep records of maintenance</a:t>
            </a:r>
          </a:p>
          <a:p>
            <a:r>
              <a:rPr lang="en-US" sz="2400" dirty="0" smtClean="0"/>
              <a:t>Evaluate remote status annually &amp; keep records</a:t>
            </a:r>
          </a:p>
          <a:p>
            <a:r>
              <a:rPr lang="en-US" sz="2400" dirty="0" smtClean="0"/>
              <a:t>If no longer remote, comply with non-remote engine requirements within 1 year</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Non-Remote Area Source SI RICE Requirements</a:t>
            </a:r>
            <a:endParaRPr lang="en-US" sz="2400" dirty="0"/>
          </a:p>
        </p:txBody>
      </p:sp>
      <p:sp>
        <p:nvSpPr>
          <p:cNvPr id="3" name="Content Placeholder 2"/>
          <p:cNvSpPr>
            <a:spLocks noGrp="1"/>
          </p:cNvSpPr>
          <p:nvPr>
            <p:ph idx="1"/>
          </p:nvPr>
        </p:nvSpPr>
        <p:spPr/>
        <p:txBody>
          <a:bodyPr>
            <a:normAutofit lnSpcReduction="10000"/>
          </a:bodyPr>
          <a:lstStyle/>
          <a:p>
            <a:r>
              <a:rPr lang="en-US" sz="2400" dirty="0" smtClean="0"/>
              <a:t>Existing non-emergency 4-storke SI RICE&gt;500 HP at area sources of HAP that are not in remote areas:</a:t>
            </a:r>
          </a:p>
          <a:p>
            <a:pPr lvl="1"/>
            <a:r>
              <a:rPr lang="en-US" sz="2000" dirty="0" smtClean="0"/>
              <a:t>Equipment standard requiring catalyst on engine</a:t>
            </a:r>
          </a:p>
          <a:p>
            <a:pPr lvl="1"/>
            <a:r>
              <a:rPr lang="en-US" sz="2000" dirty="0" smtClean="0"/>
              <a:t>4-stroke lean burn RICE: install oxidation catalyst; 93% CO reduction or 47 </a:t>
            </a:r>
            <a:r>
              <a:rPr lang="en-US" sz="2000" dirty="0" err="1" smtClean="0"/>
              <a:t>ppmvd</a:t>
            </a:r>
            <a:r>
              <a:rPr lang="en-US" sz="2000" dirty="0" smtClean="0"/>
              <a:t> CO</a:t>
            </a:r>
          </a:p>
          <a:p>
            <a:pPr lvl="1"/>
            <a:r>
              <a:rPr lang="en-US" sz="2000" dirty="0" smtClean="0"/>
              <a:t>4-stroke rich RICE: install non-selective catalytic reduction; 75% CO reduction, 30% THC reduction or 270 </a:t>
            </a:r>
            <a:r>
              <a:rPr lang="en-US" sz="2000" dirty="0" err="1" smtClean="0"/>
              <a:t>ppmvd</a:t>
            </a:r>
            <a:r>
              <a:rPr lang="en-US" sz="2000" dirty="0" smtClean="0"/>
              <a:t> CO</a:t>
            </a:r>
          </a:p>
          <a:p>
            <a:pPr lvl="1"/>
            <a:r>
              <a:rPr lang="en-US" sz="2000" dirty="0" smtClean="0"/>
              <a:t>Initial &amp; annual catalyst activity checks</a:t>
            </a:r>
          </a:p>
          <a:p>
            <a:pPr lvl="2"/>
            <a:r>
              <a:rPr lang="en-US" sz="2000" dirty="0" smtClean="0"/>
              <a:t>Initial 3 15-min. runs</a:t>
            </a:r>
          </a:p>
          <a:p>
            <a:pPr lvl="2"/>
            <a:r>
              <a:rPr lang="en-US" sz="2000" dirty="0" smtClean="0"/>
              <a:t>Annual; 1 15-min run</a:t>
            </a:r>
          </a:p>
          <a:p>
            <a:pPr lvl="1"/>
            <a:r>
              <a:rPr lang="en-US" sz="2000" dirty="0" smtClean="0"/>
              <a:t>High catalyst inlet temp engine shutdown, or continuous catalyst inlet temp monitoring</a:t>
            </a:r>
          </a:p>
          <a:p>
            <a:pPr lvl="1"/>
            <a:r>
              <a:rPr lang="en-US" sz="2000" dirty="0" smtClean="0"/>
              <a:t>Notifications &amp; compliance reporting</a:t>
            </a:r>
            <a:endParaRPr lang="en-US" sz="2000" dirty="0"/>
          </a:p>
        </p:txBody>
      </p:sp>
      <p:sp>
        <p:nvSpPr>
          <p:cNvPr id="4" name="TextBox 3"/>
          <p:cNvSpPr txBox="1"/>
          <p:nvPr/>
        </p:nvSpPr>
        <p:spPr>
          <a:xfrm>
            <a:off x="152400" y="5867400"/>
            <a:ext cx="8610600" cy="253916"/>
          </a:xfrm>
          <a:prstGeom prst="rect">
            <a:avLst/>
          </a:prstGeom>
          <a:noFill/>
        </p:spPr>
        <p:txBody>
          <a:bodyPr wrap="square" rtlCol="0">
            <a:spAutoFit/>
          </a:bodyPr>
          <a:lstStyle/>
          <a:p>
            <a:r>
              <a:rPr lang="en-US" sz="1050" dirty="0" smtClean="0"/>
              <a:t>If using subpart ZZZZ Appendix A, run must be at least one measurement cycle &amp; include at least 2 mins of test data phase measurement</a:t>
            </a:r>
            <a:endParaRPr lang="en-US" sz="105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THC Compliance Option</a:t>
            </a:r>
            <a:endParaRPr lang="en-US" dirty="0"/>
          </a:p>
        </p:txBody>
      </p:sp>
      <p:sp>
        <p:nvSpPr>
          <p:cNvPr id="3" name="Content Placeholder 2"/>
          <p:cNvSpPr>
            <a:spLocks noGrp="1"/>
          </p:cNvSpPr>
          <p:nvPr>
            <p:ph idx="1"/>
          </p:nvPr>
        </p:nvSpPr>
        <p:spPr/>
        <p:txBody>
          <a:bodyPr/>
          <a:lstStyle/>
          <a:p>
            <a:r>
              <a:rPr lang="en-US" sz="2400" dirty="0" smtClean="0"/>
              <a:t>2004 RICE NESHAP established for formaldehyde limit for non-emergency 4SRB SI RICE &gt;500 HP at major sources</a:t>
            </a:r>
          </a:p>
          <a:p>
            <a:pPr lvl="1"/>
            <a:r>
              <a:rPr lang="en-US" sz="2000" dirty="0" smtClean="0"/>
              <a:t>Either reduce formaldehyde by 76% or limit to 350ppbvd</a:t>
            </a:r>
          </a:p>
          <a:p>
            <a:r>
              <a:rPr lang="en-US" sz="2400" dirty="0" smtClean="0"/>
              <a:t>Amendment specifies that engines meeting the 76% formaldehyde reduction standard can show compliance by demonstrating through testing that THC is reduced by at least 30%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Tier1/Tier 2 Certified Engines Scheduled for Replacement</a:t>
            </a:r>
            <a:endParaRPr lang="en-US" sz="2400" dirty="0"/>
          </a:p>
        </p:txBody>
      </p:sp>
      <p:sp>
        <p:nvSpPr>
          <p:cNvPr id="4" name="Rectangle 3"/>
          <p:cNvSpPr/>
          <p:nvPr/>
        </p:nvSpPr>
        <p:spPr>
          <a:xfrm>
            <a:off x="304800" y="1295400"/>
            <a:ext cx="8229600" cy="4708981"/>
          </a:xfrm>
          <a:prstGeom prst="rect">
            <a:avLst/>
          </a:prstGeom>
        </p:spPr>
        <p:txBody>
          <a:bodyPr wrap="square">
            <a:spAutoFit/>
          </a:bodyPr>
          <a:lstStyle/>
          <a:p>
            <a:r>
              <a:rPr lang="en-US" sz="2000" dirty="0"/>
              <a:t>2010 rule required existing non-emergency CI RICE &gt;300 HP to comply with CO limit </a:t>
            </a:r>
          </a:p>
          <a:p>
            <a:r>
              <a:rPr lang="en-US" sz="2000" dirty="0"/>
              <a:t>►Engines would likely not comply without catalyst retrofit </a:t>
            </a:r>
          </a:p>
          <a:p>
            <a:r>
              <a:rPr lang="en-US" sz="2000" dirty="0"/>
              <a:t>►California state/local rules require CI engines certified to Tier 1 or Tier 2 standards to be replaced in next few years </a:t>
            </a:r>
          </a:p>
          <a:p>
            <a:r>
              <a:rPr lang="en-US" sz="2000" dirty="0"/>
              <a:t>►Tier 1 = model years 1996 – 2001/2002 </a:t>
            </a:r>
          </a:p>
          <a:p>
            <a:r>
              <a:rPr lang="en-US" sz="2000" dirty="0"/>
              <a:t>► Tier 2 = model years 2001/2002 – 2005 </a:t>
            </a:r>
          </a:p>
          <a:p>
            <a:r>
              <a:rPr lang="en-US" sz="2000" dirty="0"/>
              <a:t>► Amendment specifies that existing non-emergency CI RICE &gt;300 HP at area sources certified to Tier 1 or 2 and subject to enforceable state/local rule that requires replacement can comply with management practices until January 1, 2015, or 12 years after the installation date of the engine, but not later than June 1, 2018 </a:t>
            </a:r>
          </a:p>
          <a:p>
            <a:r>
              <a:rPr lang="en-US" sz="2000" dirty="0"/>
              <a:t>►Must submit notification by March 3, 2013, identifying state/local regulation </a:t>
            </a:r>
          </a:p>
          <a:p>
            <a:r>
              <a:rPr lang="en-US" sz="2000" dirty="0"/>
              <a:t>26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3 Certified Engines</a:t>
            </a:r>
            <a:endParaRPr lang="en-US" dirty="0"/>
          </a:p>
        </p:txBody>
      </p:sp>
      <p:sp>
        <p:nvSpPr>
          <p:cNvPr id="3" name="Content Placeholder 2"/>
          <p:cNvSpPr>
            <a:spLocks noGrp="1"/>
          </p:cNvSpPr>
          <p:nvPr>
            <p:ph idx="1"/>
          </p:nvPr>
        </p:nvSpPr>
        <p:spPr/>
        <p:txBody>
          <a:bodyPr/>
          <a:lstStyle/>
          <a:p>
            <a:r>
              <a:rPr lang="en-US" sz="2000" dirty="0" smtClean="0"/>
              <a:t>Tier 3* (model year 2006) CI RICE that were constructed (installed) between January 1-June 12, 2006 are existing engines under NESHAP </a:t>
            </a:r>
          </a:p>
          <a:p>
            <a:r>
              <a:rPr lang="en-US" sz="2000" dirty="0" smtClean="0"/>
              <a:t>►Under 2010 rule, subject to CO emission limit that would likely require catalyst retrofit </a:t>
            </a:r>
          </a:p>
          <a:p>
            <a:r>
              <a:rPr lang="en-US" sz="2000" dirty="0" smtClean="0"/>
              <a:t>►Identical Tier 3* engine installed after June 12, 2006, does not require retrofit to comply with applicable EPA rule for that engine (NSPS) </a:t>
            </a:r>
          </a:p>
          <a:p>
            <a:r>
              <a:rPr lang="en-US" sz="2000" dirty="0" smtClean="0"/>
              <a:t>►Amendment specifies that existing non-emergency CI RICE &gt;300 HP at area sources certified to Tier 3* standards can comply with RICE NESHAP by complying with the CI ICE NSPS (subpart IIII) </a:t>
            </a:r>
          </a:p>
          <a:p>
            <a:endParaRPr lang="en-US" sz="2000" dirty="0"/>
          </a:p>
        </p:txBody>
      </p:sp>
      <p:sp>
        <p:nvSpPr>
          <p:cNvPr id="4" name="TextBox 3"/>
          <p:cNvSpPr txBox="1"/>
          <p:nvPr/>
        </p:nvSpPr>
        <p:spPr>
          <a:xfrm>
            <a:off x="5486400" y="5715000"/>
            <a:ext cx="3048000" cy="369332"/>
          </a:xfrm>
          <a:prstGeom prst="rect">
            <a:avLst/>
          </a:prstGeom>
          <a:noFill/>
        </p:spPr>
        <p:txBody>
          <a:bodyPr wrap="square" rtlCol="0">
            <a:spAutoFit/>
          </a:bodyPr>
          <a:lstStyle/>
          <a:p>
            <a:r>
              <a:rPr lang="en-US" dirty="0" smtClean="0"/>
              <a:t>*Tier 2 for engines </a:t>
            </a:r>
            <a:r>
              <a:rPr lang="en-US" u="sng" dirty="0" smtClean="0"/>
              <a:t>&gt;</a:t>
            </a:r>
            <a:r>
              <a:rPr lang="en-US" dirty="0" smtClean="0"/>
              <a:t>560 kW</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Tables for Clarification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457200" y="990600"/>
            <a:ext cx="8305800" cy="5105400"/>
          </a:xfrm>
        </p:spPr>
        <p:txBody>
          <a:bodyPr>
            <a:normAutofit fontScale="92500" lnSpcReduction="10000"/>
          </a:bodyPr>
          <a:lstStyle/>
          <a:p>
            <a:r>
              <a:rPr lang="en-US" dirty="0" smtClean="0"/>
              <a:t>What is a RICE Unit?</a:t>
            </a:r>
          </a:p>
          <a:p>
            <a:r>
              <a:rPr lang="en-US" dirty="0" smtClean="0"/>
              <a:t>Are your RICE Units subject to the RULE?</a:t>
            </a:r>
          </a:p>
          <a:p>
            <a:r>
              <a:rPr lang="en-US" dirty="0" smtClean="0"/>
              <a:t>Emergency vs. Non-Emergency Unit</a:t>
            </a:r>
          </a:p>
          <a:p>
            <a:r>
              <a:rPr lang="en-US" dirty="0" smtClean="0"/>
              <a:t>January 2013 Amendments</a:t>
            </a:r>
          </a:p>
          <a:p>
            <a:r>
              <a:rPr lang="en-US" dirty="0" smtClean="0">
                <a:latin typeface="Century Gothic" pitchFamily="34" charset="0"/>
              </a:rPr>
              <a:t>What are your requirements?</a:t>
            </a:r>
          </a:p>
          <a:p>
            <a:pPr marL="1262063" lvl="2" indent="-347663">
              <a:spcBef>
                <a:spcPts val="1800"/>
              </a:spcBef>
              <a:buFont typeface="Century Gothic" pitchFamily="34" charset="0"/>
              <a:buChar char="–"/>
            </a:pPr>
            <a:r>
              <a:rPr lang="en-US" dirty="0" smtClean="0">
                <a:latin typeface="Century Gothic" pitchFamily="34" charset="0"/>
              </a:rPr>
              <a:t>Notification</a:t>
            </a:r>
          </a:p>
          <a:p>
            <a:pPr marL="1262063" lvl="2" indent="-347663">
              <a:buFont typeface="Century Gothic" pitchFamily="34" charset="0"/>
              <a:buChar char="–"/>
            </a:pPr>
            <a:r>
              <a:rPr lang="en-US" dirty="0" smtClean="0">
                <a:latin typeface="Century Gothic" pitchFamily="34" charset="0"/>
              </a:rPr>
              <a:t>Emission Limits</a:t>
            </a:r>
          </a:p>
          <a:p>
            <a:pPr marL="1262063" lvl="2" indent="-347663">
              <a:buFont typeface="Century Gothic" pitchFamily="34" charset="0"/>
              <a:buChar char="–"/>
            </a:pPr>
            <a:r>
              <a:rPr lang="en-US" dirty="0" smtClean="0">
                <a:latin typeface="Century Gothic" pitchFamily="34" charset="0"/>
              </a:rPr>
              <a:t>Maintenance</a:t>
            </a:r>
          </a:p>
          <a:p>
            <a:pPr marL="1262063" lvl="2" indent="-347663">
              <a:buFont typeface="Century Gothic" pitchFamily="34" charset="0"/>
              <a:buChar char="–"/>
            </a:pPr>
            <a:r>
              <a:rPr lang="en-US" dirty="0" smtClean="0">
                <a:latin typeface="Century Gothic" pitchFamily="34" charset="0"/>
              </a:rPr>
              <a:t>Operating</a:t>
            </a:r>
          </a:p>
          <a:p>
            <a:pPr marL="1262063" lvl="2" indent="-347663">
              <a:buFont typeface="Century Gothic" pitchFamily="34" charset="0"/>
              <a:buChar char="–"/>
            </a:pPr>
            <a:r>
              <a:rPr lang="en-US" dirty="0" smtClean="0">
                <a:latin typeface="Century Gothic" pitchFamily="34" charset="0"/>
              </a:rPr>
              <a:t>Reporting</a:t>
            </a:r>
          </a:p>
          <a:p>
            <a:pPr marL="1262063" lvl="2" indent="-347663">
              <a:buFont typeface="Century Gothic" pitchFamily="34" charset="0"/>
              <a:buChar char="–"/>
            </a:pPr>
            <a:r>
              <a:rPr lang="en-US" dirty="0" smtClean="0">
                <a:latin typeface="Century Gothic" pitchFamily="34" charset="0"/>
              </a:rPr>
              <a:t>Recordkeeping t</a:t>
            </a:r>
            <a:r>
              <a:rPr lang="en-US" dirty="0" smtClean="0"/>
              <a:t>hat you need to do</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Emission Standard: Existing RICE Located at Major Sources</a:t>
            </a:r>
            <a:endParaRPr lang="en-US" sz="2800" dirty="0"/>
          </a:p>
        </p:txBody>
      </p:sp>
      <p:pic>
        <p:nvPicPr>
          <p:cNvPr id="65538" name="Picture 2"/>
          <p:cNvPicPr>
            <a:picLocks noChangeAspect="1" noChangeArrowheads="1"/>
          </p:cNvPicPr>
          <p:nvPr/>
        </p:nvPicPr>
        <p:blipFill>
          <a:blip r:embed="rId2" cstate="print"/>
          <a:srcRect/>
          <a:stretch>
            <a:fillRect/>
          </a:stretch>
        </p:blipFill>
        <p:spPr bwMode="auto">
          <a:xfrm>
            <a:off x="152400" y="838200"/>
            <a:ext cx="8610599" cy="4986751"/>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Emission Standards – New RICE</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81000" y="808326"/>
            <a:ext cx="8534399" cy="533664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What is a RICE Unit?</a:t>
            </a:r>
            <a:endParaRPr lang="en-US" dirty="0"/>
          </a:p>
        </p:txBody>
      </p:sp>
      <p:sp>
        <p:nvSpPr>
          <p:cNvPr id="3" name="Content Placeholder 2"/>
          <p:cNvSpPr>
            <a:spLocks noGrp="1"/>
          </p:cNvSpPr>
          <p:nvPr>
            <p:ph idx="1"/>
          </p:nvPr>
        </p:nvSpPr>
        <p:spPr>
          <a:xfrm>
            <a:off x="228600" y="914400"/>
            <a:ext cx="8229600" cy="4525963"/>
          </a:xfrm>
        </p:spPr>
        <p:txBody>
          <a:bodyPr>
            <a:normAutofit lnSpcReduction="10000"/>
          </a:bodyPr>
          <a:lstStyle/>
          <a:p>
            <a:r>
              <a:rPr lang="en-US" dirty="0" smtClean="0"/>
              <a:t>EPA defines a </a:t>
            </a:r>
            <a:r>
              <a:rPr lang="en-US" u="sng" dirty="0" smtClean="0"/>
              <a:t>Stationary</a:t>
            </a:r>
            <a:r>
              <a:rPr lang="en-US" dirty="0" smtClean="0"/>
              <a:t> RICE unit as:</a:t>
            </a:r>
          </a:p>
          <a:p>
            <a:r>
              <a:rPr lang="en-US" dirty="0" smtClean="0">
                <a:solidFill>
                  <a:srgbClr val="FF0000"/>
                </a:solidFill>
              </a:rPr>
              <a:t>R</a:t>
            </a:r>
            <a:r>
              <a:rPr lang="en-US" dirty="0" smtClean="0"/>
              <a:t>eciprocating </a:t>
            </a:r>
          </a:p>
          <a:p>
            <a:r>
              <a:rPr lang="en-US" dirty="0" smtClean="0"/>
              <a:t>     </a:t>
            </a:r>
            <a:r>
              <a:rPr lang="en-US" dirty="0" smtClean="0">
                <a:solidFill>
                  <a:srgbClr val="FF0000"/>
                </a:solidFill>
              </a:rPr>
              <a:t>I</a:t>
            </a:r>
            <a:r>
              <a:rPr lang="en-US" dirty="0" smtClean="0"/>
              <a:t>nternal </a:t>
            </a:r>
          </a:p>
          <a:p>
            <a:r>
              <a:rPr lang="en-US" dirty="0" smtClean="0"/>
              <a:t>        </a:t>
            </a:r>
            <a:r>
              <a:rPr lang="en-US" dirty="0" smtClean="0">
                <a:solidFill>
                  <a:srgbClr val="FF0000"/>
                </a:solidFill>
              </a:rPr>
              <a:t>C</a:t>
            </a:r>
            <a:r>
              <a:rPr lang="en-US" dirty="0" smtClean="0"/>
              <a:t>ombustion </a:t>
            </a:r>
          </a:p>
          <a:p>
            <a:r>
              <a:rPr lang="en-US" dirty="0" smtClean="0"/>
              <a:t>          </a:t>
            </a:r>
            <a:r>
              <a:rPr lang="en-US" dirty="0" smtClean="0">
                <a:solidFill>
                  <a:srgbClr val="FF0000"/>
                </a:solidFill>
              </a:rPr>
              <a:t>E</a:t>
            </a:r>
            <a:r>
              <a:rPr lang="en-US" dirty="0" smtClean="0"/>
              <a:t>ngine  </a:t>
            </a:r>
          </a:p>
          <a:p>
            <a:pPr lvl="1"/>
            <a:r>
              <a:rPr lang="en-US" dirty="0" smtClean="0"/>
              <a:t>Reciprocating motion to convert heat energy into mechanical work</a:t>
            </a:r>
          </a:p>
          <a:p>
            <a:pPr lvl="1"/>
            <a:r>
              <a:rPr lang="en-US" dirty="0" smtClean="0"/>
              <a:t>Non-road engine as defined in 40CFR 10683.30</a:t>
            </a:r>
          </a:p>
          <a:p>
            <a:pPr lvl="1"/>
            <a:r>
              <a:rPr lang="en-US" dirty="0" smtClean="0"/>
              <a:t>Not used to propel a motor vehicle</a:t>
            </a:r>
          </a:p>
        </p:txBody>
      </p:sp>
      <p:pic>
        <p:nvPicPr>
          <p:cNvPr id="4" name="Picture 3"/>
          <p:cNvPicPr>
            <a:picLocks noChangeAspect="1" noChangeArrowheads="1"/>
          </p:cNvPicPr>
          <p:nvPr/>
        </p:nvPicPr>
        <p:blipFill>
          <a:blip r:embed="rId2" cstate="print"/>
          <a:srcRect/>
          <a:stretch>
            <a:fillRect/>
          </a:stretch>
        </p:blipFill>
        <p:spPr bwMode="auto">
          <a:xfrm>
            <a:off x="5181600" y="1447800"/>
            <a:ext cx="3733800" cy="19324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RICE Units are Impacted?</a:t>
            </a:r>
            <a:endParaRPr lang="en-US" dirty="0"/>
          </a:p>
        </p:txBody>
      </p:sp>
      <p:sp>
        <p:nvSpPr>
          <p:cNvPr id="3" name="Content Placeholder 2"/>
          <p:cNvSpPr>
            <a:spLocks noGrp="1"/>
          </p:cNvSpPr>
          <p:nvPr>
            <p:ph idx="1"/>
          </p:nvPr>
        </p:nvSpPr>
        <p:spPr>
          <a:xfrm>
            <a:off x="457200" y="914400"/>
            <a:ext cx="8686800" cy="5211763"/>
          </a:xfrm>
        </p:spPr>
        <p:txBody>
          <a:bodyPr>
            <a:normAutofit lnSpcReduction="10000"/>
          </a:bodyPr>
          <a:lstStyle/>
          <a:p>
            <a:r>
              <a:rPr lang="en-US" dirty="0" smtClean="0"/>
              <a:t>RICE applies to all existing, new &amp; reconstructed </a:t>
            </a:r>
            <a:r>
              <a:rPr lang="en-US" u="sng" dirty="0" smtClean="0"/>
              <a:t>non-road stationary</a:t>
            </a:r>
            <a:r>
              <a:rPr lang="en-US" dirty="0" smtClean="0"/>
              <a:t> reciprocating Internal Combustion Engines (CI &amp; SI)</a:t>
            </a:r>
          </a:p>
          <a:p>
            <a:r>
              <a:rPr lang="en-US" dirty="0" smtClean="0"/>
              <a:t>Except:</a:t>
            </a:r>
          </a:p>
          <a:p>
            <a:pPr lvl="1"/>
            <a:r>
              <a:rPr lang="en-US" dirty="0" smtClean="0"/>
              <a:t>Emergency Engines</a:t>
            </a:r>
          </a:p>
          <a:p>
            <a:pPr lvl="2"/>
            <a:r>
              <a:rPr lang="en-US" dirty="0" smtClean="0"/>
              <a:t>Existing or </a:t>
            </a:r>
            <a:r>
              <a:rPr lang="en-US" dirty="0" smtClean="0">
                <a:solidFill>
                  <a:srgbClr val="FF0000"/>
                </a:solidFill>
              </a:rPr>
              <a:t>obligated</a:t>
            </a:r>
            <a:r>
              <a:rPr lang="en-US" dirty="0" smtClean="0"/>
              <a:t> to be available </a:t>
            </a:r>
            <a:r>
              <a:rPr lang="en-US" u="sng" dirty="0" smtClean="0">
                <a:solidFill>
                  <a:srgbClr val="FF0000"/>
                </a:solidFill>
              </a:rPr>
              <a:t>&lt;</a:t>
            </a:r>
            <a:r>
              <a:rPr lang="en-US" dirty="0" smtClean="0">
                <a:solidFill>
                  <a:srgbClr val="FF0000"/>
                </a:solidFill>
              </a:rPr>
              <a:t>15 hr/yr </a:t>
            </a:r>
            <a:r>
              <a:rPr lang="en-US" dirty="0" smtClean="0"/>
              <a:t>and not used for local reliability.</a:t>
            </a:r>
          </a:p>
          <a:p>
            <a:pPr lvl="2"/>
            <a:r>
              <a:rPr lang="en-US" dirty="0" smtClean="0"/>
              <a:t>Engine must meet </a:t>
            </a:r>
            <a:r>
              <a:rPr lang="en-US" dirty="0" smtClean="0">
                <a:solidFill>
                  <a:srgbClr val="FF0000"/>
                </a:solidFill>
              </a:rPr>
              <a:t>subpart ZZZZ </a:t>
            </a:r>
            <a:r>
              <a:rPr lang="en-US" dirty="0" smtClean="0"/>
              <a:t>emergency engine operational requirements</a:t>
            </a:r>
          </a:p>
          <a:p>
            <a:pPr lvl="1"/>
            <a:r>
              <a:rPr lang="en-US" dirty="0" smtClean="0"/>
              <a:t>Mobile Units (non-road)</a:t>
            </a:r>
          </a:p>
          <a:p>
            <a:pPr lvl="2"/>
            <a:r>
              <a:rPr lang="en-US" dirty="0" smtClean="0"/>
              <a:t>Next slide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vs. Mobile</a:t>
            </a:r>
            <a:endParaRPr lang="en-US" dirty="0"/>
          </a:p>
        </p:txBody>
      </p:sp>
      <p:sp>
        <p:nvSpPr>
          <p:cNvPr id="4" name="Content Placeholder 3"/>
          <p:cNvSpPr>
            <a:spLocks noGrp="1"/>
          </p:cNvSpPr>
          <p:nvPr>
            <p:ph idx="1"/>
          </p:nvPr>
        </p:nvSpPr>
        <p:spPr>
          <a:xfrm>
            <a:off x="457200" y="3581400"/>
            <a:ext cx="8229600" cy="2667000"/>
          </a:xfrm>
        </p:spPr>
        <p:txBody>
          <a:bodyPr/>
          <a:lstStyle/>
          <a:p>
            <a:pPr marL="334963" lvl="2" indent="-334963"/>
            <a:r>
              <a:rPr lang="en-US" dirty="0" smtClean="0"/>
              <a:t>NOT COVERED UNDER RICE: Mobile (non-road):</a:t>
            </a:r>
          </a:p>
          <a:p>
            <a:pPr marL="779463" lvl="3" indent="-334963"/>
            <a:r>
              <a:rPr lang="en-US" dirty="0" smtClean="0"/>
              <a:t>Self-propelled (tractors), </a:t>
            </a:r>
          </a:p>
          <a:p>
            <a:pPr marL="779463" lvl="3" indent="-334963"/>
            <a:r>
              <a:rPr lang="en-US" dirty="0" smtClean="0"/>
              <a:t>Propelled while performing their function (lawnmowers), </a:t>
            </a:r>
          </a:p>
          <a:p>
            <a:pPr marL="779463" lvl="3" indent="-334963"/>
            <a:r>
              <a:rPr lang="en-US" dirty="0" smtClean="0"/>
              <a:t>Portable </a:t>
            </a:r>
          </a:p>
          <a:p>
            <a:pPr marL="1225551" lvl="4" indent="-334963"/>
            <a:r>
              <a:rPr lang="en-US" dirty="0" smtClean="0"/>
              <a:t>Wheels, skids, carrying handles, trailer</a:t>
            </a:r>
          </a:p>
          <a:p>
            <a:pPr marL="1225551" lvl="4" indent="-334963"/>
            <a:r>
              <a:rPr lang="en-US" dirty="0" smtClean="0"/>
              <a:t>Doesn’t stay in place for &gt;12 months</a:t>
            </a:r>
          </a:p>
          <a:p>
            <a:pPr marL="1682751" lvl="5" indent="-334963"/>
            <a:r>
              <a:rPr lang="en-US" dirty="0" smtClean="0"/>
              <a:t>Seasonal – full annual operating period</a:t>
            </a: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457200" y="914400"/>
            <a:ext cx="7967400" cy="2581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Affected Sources</a:t>
            </a:r>
            <a:endParaRPr lang="en-US" dirty="0"/>
          </a:p>
        </p:txBody>
      </p:sp>
      <p:sp>
        <p:nvSpPr>
          <p:cNvPr id="3" name="Content Placeholder 2"/>
          <p:cNvSpPr>
            <a:spLocks noGrp="1"/>
          </p:cNvSpPr>
          <p:nvPr>
            <p:ph idx="1"/>
          </p:nvPr>
        </p:nvSpPr>
        <p:spPr>
          <a:xfrm>
            <a:off x="228600" y="838200"/>
            <a:ext cx="8458200" cy="5334000"/>
          </a:xfrm>
        </p:spPr>
        <p:txBody>
          <a:bodyPr>
            <a:noAutofit/>
          </a:bodyPr>
          <a:lstStyle/>
          <a:p>
            <a:r>
              <a:rPr lang="en-US" sz="1800" i="1" u="sng" dirty="0" smtClean="0"/>
              <a:t>New</a:t>
            </a:r>
          </a:p>
          <a:p>
            <a:pPr hangingPunct="0"/>
            <a:r>
              <a:rPr lang="en-US" sz="1800" i="1" u="sng" dirty="0" smtClean="0"/>
              <a:t>Modification</a:t>
            </a:r>
          </a:p>
          <a:p>
            <a:pPr lvl="1"/>
            <a:r>
              <a:rPr lang="en-US" sz="1600" dirty="0" smtClean="0"/>
              <a:t>Physical or operational change to </a:t>
            </a:r>
            <a:r>
              <a:rPr lang="en-US" sz="1600" dirty="0"/>
              <a:t>an existing facility </a:t>
            </a:r>
            <a:r>
              <a:rPr lang="en-US" sz="1600" dirty="0" smtClean="0"/>
              <a:t>which </a:t>
            </a:r>
            <a:r>
              <a:rPr lang="en-US" sz="1600" dirty="0"/>
              <a:t>increases the amount of any air </a:t>
            </a:r>
            <a:r>
              <a:rPr lang="en-US" sz="1600" dirty="0" smtClean="0"/>
              <a:t>pollutant </a:t>
            </a:r>
            <a:r>
              <a:rPr lang="en-US" sz="1600" dirty="0"/>
              <a:t>emitted into the atmosphere by that </a:t>
            </a:r>
            <a:r>
              <a:rPr lang="en-US" sz="1600" dirty="0" smtClean="0"/>
              <a:t>facility</a:t>
            </a:r>
          </a:p>
          <a:p>
            <a:pPr lvl="1"/>
            <a:r>
              <a:rPr lang="en-US" sz="1600" dirty="0" smtClean="0"/>
              <a:t>Which </a:t>
            </a:r>
            <a:r>
              <a:rPr lang="en-US" sz="1600" dirty="0"/>
              <a:t>results in the emission of any air </a:t>
            </a:r>
            <a:r>
              <a:rPr lang="en-US" sz="1600" dirty="0" smtClean="0"/>
              <a:t>pollutant </a:t>
            </a:r>
            <a:r>
              <a:rPr lang="en-US" sz="1600" dirty="0"/>
              <a:t>into the atmosphere not previously emitted.  </a:t>
            </a:r>
            <a:endParaRPr lang="en-US" sz="1600" dirty="0" smtClean="0"/>
          </a:p>
          <a:p>
            <a:pPr lvl="1"/>
            <a:r>
              <a:rPr lang="en-US" sz="1600" dirty="0" smtClean="0">
                <a:solidFill>
                  <a:srgbClr val="660066"/>
                </a:solidFill>
              </a:rPr>
              <a:t>See </a:t>
            </a:r>
            <a:r>
              <a:rPr lang="en-US" sz="1600" dirty="0">
                <a:solidFill>
                  <a:srgbClr val="660066"/>
                </a:solidFill>
              </a:rPr>
              <a:t>40 CFR 60.14 for </a:t>
            </a:r>
            <a:r>
              <a:rPr lang="en-US" sz="1600" dirty="0" smtClean="0">
                <a:solidFill>
                  <a:srgbClr val="660066"/>
                </a:solidFill>
              </a:rPr>
              <a:t>more information</a:t>
            </a:r>
            <a:endParaRPr lang="en-US" sz="1600" dirty="0">
              <a:solidFill>
                <a:srgbClr val="660066"/>
              </a:solidFill>
            </a:endParaRPr>
          </a:p>
          <a:p>
            <a:pPr hangingPunct="0"/>
            <a:r>
              <a:rPr lang="en-US" sz="1800" dirty="0"/>
              <a:t> </a:t>
            </a:r>
            <a:r>
              <a:rPr lang="en-US" sz="1800" i="1" u="sng" dirty="0" smtClean="0"/>
              <a:t>Reconstruction</a:t>
            </a:r>
            <a:r>
              <a:rPr lang="en-US" sz="1800" dirty="0" smtClean="0"/>
              <a:t> </a:t>
            </a:r>
          </a:p>
          <a:p>
            <a:pPr lvl="1"/>
            <a:r>
              <a:rPr lang="en-US" sz="1600" dirty="0" smtClean="0"/>
              <a:t>Replacement of components of an existing facility to such an extent that the fixed capital cost of the new components exceeds 50 percent of the fixed capital cost that would be required to construct a comparable entirely new facility.  </a:t>
            </a:r>
          </a:p>
          <a:p>
            <a:pPr lvl="1"/>
            <a:r>
              <a:rPr lang="en-US" sz="1600" dirty="0" smtClean="0">
                <a:solidFill>
                  <a:srgbClr val="660066"/>
                </a:solidFill>
              </a:rPr>
              <a:t>See 40 CFR 60.15 &amp; 63.3 for more information</a:t>
            </a:r>
          </a:p>
          <a:p>
            <a:pPr lvl="2"/>
            <a:r>
              <a:rPr lang="en-US" sz="1300" dirty="0" smtClean="0"/>
              <a:t>Reconstructed </a:t>
            </a:r>
            <a:r>
              <a:rPr lang="en-US" sz="1300" dirty="0"/>
              <a:t>engines are assigned a new date of manufacture (and therefore subject to newer standards) if the fixed capital cost of the new and refurbished components exceeds 75 percent of the fixed capital cost of a comparable entirely new facility.  See 40 CFR 60.4219 definition for  “Date of manufacture” for more information.</a:t>
            </a:r>
          </a:p>
          <a:p>
            <a:pPr lvl="1"/>
            <a:endParaRPr lang="en-US" sz="16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dirty="0" smtClean="0"/>
              <a:t>Regulations differ according to:</a:t>
            </a:r>
            <a:endParaRPr lang="en-US" dirty="0"/>
          </a:p>
        </p:txBody>
      </p:sp>
      <p:sp>
        <p:nvSpPr>
          <p:cNvPr id="3" name="Content Placeholder 2"/>
          <p:cNvSpPr>
            <a:spLocks noGrp="1"/>
          </p:cNvSpPr>
          <p:nvPr>
            <p:ph sz="half" idx="2"/>
          </p:nvPr>
        </p:nvSpPr>
        <p:spPr>
          <a:xfrm>
            <a:off x="0" y="914400"/>
            <a:ext cx="9144000" cy="3951288"/>
          </a:xfrm>
        </p:spPr>
        <p:txBody>
          <a:bodyPr/>
          <a:lstStyle/>
          <a:p>
            <a:r>
              <a:rPr lang="en-US" dirty="0" smtClean="0"/>
              <a:t>New or Existing</a:t>
            </a:r>
          </a:p>
          <a:p>
            <a:r>
              <a:rPr lang="en-US" dirty="0" smtClean="0"/>
              <a:t>Located at an Area or Major source</a:t>
            </a:r>
          </a:p>
          <a:p>
            <a:r>
              <a:rPr lang="en-US" dirty="0" smtClean="0"/>
              <a:t>Engine is Compression or Spark Ignition</a:t>
            </a:r>
          </a:p>
          <a:p>
            <a:pPr lvl="1"/>
            <a:r>
              <a:rPr lang="en-US" dirty="0" smtClean="0"/>
              <a:t>Spark is further subdivided</a:t>
            </a:r>
          </a:p>
          <a:p>
            <a:pPr lvl="2"/>
            <a:r>
              <a:rPr lang="en-US" dirty="0" smtClean="0"/>
              <a:t>2 vs. 4 stroke</a:t>
            </a:r>
          </a:p>
          <a:p>
            <a:pPr lvl="2"/>
            <a:r>
              <a:rPr lang="en-US" dirty="0" smtClean="0"/>
              <a:t>Rich or Lean burn</a:t>
            </a:r>
            <a:endParaRPr lang="en-US" dirty="0"/>
          </a:p>
        </p:txBody>
      </p:sp>
      <p:pic>
        <p:nvPicPr>
          <p:cNvPr id="64514" name="Picture 2"/>
          <p:cNvPicPr>
            <a:picLocks noChangeAspect="1" noChangeArrowheads="1"/>
          </p:cNvPicPr>
          <p:nvPr/>
        </p:nvPicPr>
        <p:blipFill>
          <a:blip r:embed="rId2" cstate="print"/>
          <a:srcRect/>
          <a:stretch>
            <a:fillRect/>
          </a:stretch>
        </p:blipFill>
        <p:spPr bwMode="auto">
          <a:xfrm>
            <a:off x="3276600" y="2590800"/>
            <a:ext cx="5773298" cy="3581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2869</Words>
  <Application>Microsoft Office PowerPoint</Application>
  <PresentationFormat>On-screen Show (4:3)</PresentationFormat>
  <Paragraphs>352</Paragraphs>
  <Slides>41</Slides>
  <Notes>4</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RICE</vt:lpstr>
      <vt:lpstr>RICE NESHAP – It’s Complicated</vt:lpstr>
      <vt:lpstr>OVERVIEW</vt:lpstr>
      <vt:lpstr>What is a RICE Unit?</vt:lpstr>
      <vt:lpstr>What RICE Units are Impacted?</vt:lpstr>
      <vt:lpstr>Stationary vs. Mobile</vt:lpstr>
      <vt:lpstr>Affected Sources</vt:lpstr>
      <vt:lpstr>Regulations differ according to:</vt:lpstr>
      <vt:lpstr>Slide 10</vt:lpstr>
      <vt:lpstr>Slide 11</vt:lpstr>
      <vt:lpstr>Requirements – NOTIFICATION</vt:lpstr>
      <vt:lpstr>RICE Requirements – Emission Limits</vt:lpstr>
      <vt:lpstr>Slide 14</vt:lpstr>
      <vt:lpstr>Emergency vs. Non-Emergency        RICE</vt:lpstr>
      <vt:lpstr>Emergency  Reciprocating Stationary Internal Combustion Engine  </vt:lpstr>
      <vt:lpstr>Emergency RICE Requirements</vt:lpstr>
      <vt:lpstr>Engine Manufacturer Requirements</vt:lpstr>
      <vt:lpstr>Hours of Operation Limit</vt:lpstr>
      <vt:lpstr>Emergency ICE Hours of Operation Limit</vt:lpstr>
      <vt:lpstr>Monitoring Requirements</vt:lpstr>
      <vt:lpstr>Fuel Requirements</vt:lpstr>
      <vt:lpstr>Operate &amp; Maintain</vt:lpstr>
      <vt:lpstr>Slide 24</vt:lpstr>
      <vt:lpstr>Regulations</vt:lpstr>
      <vt:lpstr>Jan. 30, 2013 Amendments</vt:lpstr>
      <vt:lpstr>Jan 30, 2013 Amendments – Major Issues addressed:</vt:lpstr>
      <vt:lpstr>Emergency Engine Operational Limitations</vt:lpstr>
      <vt:lpstr>Emergency Engine Operational Limitations</vt:lpstr>
      <vt:lpstr>Fuel Requirements for Emergency Engines</vt:lpstr>
      <vt:lpstr>Reporting Requirements for EE</vt:lpstr>
      <vt:lpstr>SI 4-Stroke RICE&gt;500 HP at Area Sources</vt:lpstr>
      <vt:lpstr>Remote Definition</vt:lpstr>
      <vt:lpstr>Remote Area Source SI RICE Requirements</vt:lpstr>
      <vt:lpstr>Non-Remote Area Source SI RICE Requirements</vt:lpstr>
      <vt:lpstr>THC Compliance Option</vt:lpstr>
      <vt:lpstr>Tier1/Tier 2 Certified Engines Scheduled for Replacement</vt:lpstr>
      <vt:lpstr>Tier 3 Certified Engines</vt:lpstr>
      <vt:lpstr>Tables for Clarification</vt:lpstr>
      <vt:lpstr>Emission Standard: Existing RICE Located at Major Sources</vt:lpstr>
      <vt:lpstr>Emission Standards – New RICE</vt:lpstr>
    </vt:vector>
  </TitlesOfParts>
  <Company>Procter &amp; Gamble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Zadrick</dc:creator>
  <cp:lastModifiedBy>Laura Zadrick</cp:lastModifiedBy>
  <cp:revision>1</cp:revision>
  <dcterms:created xsi:type="dcterms:W3CDTF">2014-01-22T19:38:18Z</dcterms:created>
  <dcterms:modified xsi:type="dcterms:W3CDTF">2014-01-22T19:38:44Z</dcterms:modified>
</cp:coreProperties>
</file>